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Lst>
  <p:notesMasterIdLst>
    <p:notesMasterId r:id="rId64"/>
  </p:notesMasterIdLst>
  <p:handoutMasterIdLst>
    <p:handoutMasterId r:id="rId65"/>
  </p:handoutMasterIdLst>
  <p:sldIdLst>
    <p:sldId id="3680" r:id="rId5"/>
    <p:sldId id="3682" r:id="rId6"/>
    <p:sldId id="3693" r:id="rId7"/>
    <p:sldId id="3694" r:id="rId8"/>
    <p:sldId id="3695" r:id="rId9"/>
    <p:sldId id="3696" r:id="rId10"/>
    <p:sldId id="3689" r:id="rId11"/>
    <p:sldId id="3683" r:id="rId12"/>
    <p:sldId id="3684" r:id="rId13"/>
    <p:sldId id="3691" r:id="rId14"/>
    <p:sldId id="3692" r:id="rId15"/>
    <p:sldId id="3690" r:id="rId16"/>
    <p:sldId id="3698" r:id="rId17"/>
    <p:sldId id="3699" r:id="rId18"/>
    <p:sldId id="3702" r:id="rId19"/>
    <p:sldId id="3701" r:id="rId20"/>
    <p:sldId id="3685" r:id="rId21"/>
    <p:sldId id="3703" r:id="rId22"/>
    <p:sldId id="3705" r:id="rId23"/>
    <p:sldId id="3704" r:id="rId24"/>
    <p:sldId id="3686" r:id="rId25"/>
    <p:sldId id="3687" r:id="rId26"/>
    <p:sldId id="3688" r:id="rId27"/>
    <p:sldId id="3708" r:id="rId28"/>
    <p:sldId id="3709" r:id="rId29"/>
    <p:sldId id="3710" r:id="rId30"/>
    <p:sldId id="3711" r:id="rId31"/>
    <p:sldId id="3707" r:id="rId32"/>
    <p:sldId id="3712" r:id="rId33"/>
    <p:sldId id="3706" r:id="rId34"/>
    <p:sldId id="3713" r:id="rId35"/>
    <p:sldId id="3681" r:id="rId36"/>
    <p:sldId id="3715" r:id="rId37"/>
    <p:sldId id="3716" r:id="rId38"/>
    <p:sldId id="3717" r:id="rId39"/>
    <p:sldId id="3718" r:id="rId40"/>
    <p:sldId id="3714" r:id="rId41"/>
    <p:sldId id="3730" r:id="rId42"/>
    <p:sldId id="3731" r:id="rId43"/>
    <p:sldId id="3720" r:id="rId44"/>
    <p:sldId id="3719" r:id="rId45"/>
    <p:sldId id="3732" r:id="rId46"/>
    <p:sldId id="3733" r:id="rId47"/>
    <p:sldId id="3734" r:id="rId48"/>
    <p:sldId id="3735" r:id="rId49"/>
    <p:sldId id="3722" r:id="rId50"/>
    <p:sldId id="3721" r:id="rId51"/>
    <p:sldId id="3736" r:id="rId52"/>
    <p:sldId id="3724" r:id="rId53"/>
    <p:sldId id="3737" r:id="rId54"/>
    <p:sldId id="3727" r:id="rId55"/>
    <p:sldId id="3726" r:id="rId56"/>
    <p:sldId id="3738" r:id="rId57"/>
    <p:sldId id="3739" r:id="rId58"/>
    <p:sldId id="3729" r:id="rId59"/>
    <p:sldId id="3728" r:id="rId60"/>
    <p:sldId id="3740" r:id="rId61"/>
    <p:sldId id="3742" r:id="rId62"/>
    <p:sldId id="3741" r:id="rId6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Default Section" id="{39069500-490A-AC47-BA23-69417AF67B92}">
          <p14:sldIdLst/>
        </p14:section>
        <p14:section name="Default Section" id="{C81361D6-EF04-4409-9CA2-8EB09FCBD8DA}">
          <p14:sldIdLst/>
        </p14:section>
        <p14:section name="Closing" id="{9CCE3243-7A48-0B4F-95EE-C3127644F496}">
          <p14:sldIdLst>
            <p14:sldId id="3680"/>
            <p14:sldId id="3682"/>
            <p14:sldId id="3693"/>
            <p14:sldId id="3694"/>
            <p14:sldId id="3695"/>
            <p14:sldId id="3696"/>
            <p14:sldId id="3689"/>
            <p14:sldId id="3683"/>
            <p14:sldId id="3684"/>
            <p14:sldId id="3691"/>
            <p14:sldId id="3692"/>
            <p14:sldId id="3690"/>
            <p14:sldId id="3698"/>
            <p14:sldId id="3699"/>
            <p14:sldId id="3702"/>
            <p14:sldId id="3701"/>
            <p14:sldId id="3685"/>
            <p14:sldId id="3703"/>
            <p14:sldId id="3705"/>
            <p14:sldId id="3704"/>
            <p14:sldId id="3686"/>
            <p14:sldId id="3687"/>
            <p14:sldId id="3688"/>
            <p14:sldId id="3708"/>
            <p14:sldId id="3709"/>
            <p14:sldId id="3710"/>
            <p14:sldId id="3711"/>
            <p14:sldId id="3707"/>
            <p14:sldId id="3712"/>
            <p14:sldId id="3706"/>
            <p14:sldId id="3713"/>
            <p14:sldId id="3681"/>
            <p14:sldId id="3715"/>
            <p14:sldId id="3716"/>
            <p14:sldId id="3717"/>
            <p14:sldId id="3718"/>
            <p14:sldId id="3714"/>
            <p14:sldId id="3730"/>
            <p14:sldId id="3731"/>
            <p14:sldId id="3720"/>
            <p14:sldId id="3719"/>
            <p14:sldId id="3732"/>
            <p14:sldId id="3733"/>
            <p14:sldId id="3734"/>
            <p14:sldId id="3735"/>
            <p14:sldId id="3722"/>
            <p14:sldId id="3721"/>
            <p14:sldId id="3736"/>
            <p14:sldId id="3724"/>
            <p14:sldId id="3737"/>
            <p14:sldId id="3727"/>
            <p14:sldId id="3726"/>
            <p14:sldId id="3738"/>
            <p14:sldId id="3739"/>
            <p14:sldId id="3729"/>
            <p14:sldId id="3728"/>
            <p14:sldId id="3740"/>
            <p14:sldId id="3742"/>
            <p14:sldId id="3741"/>
          </p14:sldIdLst>
        </p14:section>
        <p14:section name="Default Section" id="{94BF0DAD-FBF4-4F24-90AE-AD3E29A8AA63}">
          <p14:sldIdLst/>
        </p14:section>
      </p14:sectionLst>
    </p:ext>
    <p:ext uri="{EFAFB233-063F-42B5-8137-9DF3F51BA10A}">
      <p15:sldGuideLst xmlns:p15="http://schemas.microsoft.com/office/powerpoint/2012/main">
        <p15:guide id="1" pos="325" userDrawn="1">
          <p15:clr>
            <a:srgbClr val="A4A3A4"/>
          </p15:clr>
        </p15:guide>
        <p15:guide id="2" orient="horz" pos="459"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8D3C25-3E44-9A32-E151-1AA965D86CCF}" name="Bueti, Maria Cristina" initials="BMC" userId="S::cristina.bueti@itu.int::588e8681-5ca4-4ffa-b6a0-fd90153878ab" providerId="AD"/>
  <p188:author id="{8D06E82C-4AD9-3B38-CF99-EEA5096344B9}" name="Papp, Victoria" initials="PV" userId="S::victoria.papp@itu.int::e8818399-9963-47d6-839d-053d4d344b7f" providerId="AD"/>
  <p188:author id="{6C99DC7F-492C-A87E-598A-425D53B788DA}" name="Papp, Victoria" initials="PV" userId="Papp, Victoria" providerId="None"/>
  <p188:author id="{BB73C187-DF80-8B61-4E65-DD10339FEEF9}" name="TSB" initials="CC" userId="TSB" providerId="None"/>
  <p188:author id="{C2350B8C-4082-FF23-7E9C-394475595596}" name="Zhao, Yining " initials="YZ" userId="Zhao, Yining " providerId="None"/>
  <p188:author id="{9DD061B8-F81E-741C-639D-C278B952C895}" name="V" initials="VP" userId="V"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af20a94abe0917142804f53d57c771ccefcded1e0baf7bf1628b1c851133bc86::" providerId="AD"/>
      </p:ext>
    </p:extLst>
  </p:cmAuthor>
  <p:cmAuthor id="2" name="Ngwenya, Babusi" initials="NB" lastIdx="2" clrIdx="1">
    <p:extLst>
      <p:ext uri="{19B8F6BF-5375-455C-9EA6-DF929625EA0E}">
        <p15:presenceInfo xmlns:p15="http://schemas.microsoft.com/office/powerpoint/2012/main" userId="S::babusi.ngwenya@itu.int::2e9cabc3-7061-41bc-93ec-f1b51b1f242d" providerId="AD"/>
      </p:ext>
    </p:extLst>
  </p:cmAuthor>
  <p:cmAuthor id="3" name="Martinez Roura, Guillem" initials="MG" lastIdx="1" clrIdx="2">
    <p:extLst>
      <p:ext uri="{19B8F6BF-5375-455C-9EA6-DF929625EA0E}">
        <p15:presenceInfo xmlns:p15="http://schemas.microsoft.com/office/powerpoint/2012/main" userId="S::guillem.martinez-roura@itu.int::11e2eadc-2f3e-421a-bfd4-1179775cc9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E90"/>
    <a:srgbClr val="ADD8E6"/>
    <a:srgbClr val="FFFF00"/>
    <a:srgbClr val="333333"/>
    <a:srgbClr val="4285F4"/>
    <a:srgbClr val="1E3A5F"/>
    <a:srgbClr val="00FFFF"/>
    <a:srgbClr val="FFD700"/>
    <a:srgbClr val="FCD307"/>
    <a:srgbClr val="FF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3429" autoAdjust="0"/>
  </p:normalViewPr>
  <p:slideViewPr>
    <p:cSldViewPr snapToGrid="0">
      <p:cViewPr varScale="1">
        <p:scale>
          <a:sx n="103" d="100"/>
          <a:sy n="103" d="100"/>
        </p:scale>
        <p:origin x="2520" y="-492"/>
      </p:cViewPr>
      <p:guideLst>
        <p:guide pos="325"/>
        <p:guide orient="horz" pos="4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32452-3746-3341-95BE-425B043A057A}" type="datetimeFigureOut">
              <a:rPr lang="en-US" smtClean="0"/>
              <a:t>7/31/2024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305D90-E57A-6D45-8000-6A252EE59F0F}" type="slidenum">
              <a:rPr lang="en-US" smtClean="0"/>
              <a:t>‹#›</a:t>
            </a:fld>
            <a:endParaRPr lang="en-US"/>
          </a:p>
        </p:txBody>
      </p:sp>
    </p:spTree>
    <p:extLst>
      <p:ext uri="{BB962C8B-B14F-4D97-AF65-F5344CB8AC3E}">
        <p14:creationId xmlns:p14="http://schemas.microsoft.com/office/powerpoint/2010/main" val="152264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07C42-881F-814E-AAD7-5E4ACF7C9EFB}" type="datetimeFigureOut">
              <a:rPr lang="en-US" smtClean="0"/>
              <a:t>7/31/2024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FE37A-7181-164D-A063-912F8E130180}" type="slidenum">
              <a:rPr lang="en-US" smtClean="0"/>
              <a:t>‹#›</a:t>
            </a:fld>
            <a:endParaRPr lang="en-US"/>
          </a:p>
        </p:txBody>
      </p:sp>
    </p:spTree>
    <p:extLst>
      <p:ext uri="{BB962C8B-B14F-4D97-AF65-F5344CB8AC3E}">
        <p14:creationId xmlns:p14="http://schemas.microsoft.com/office/powerpoint/2010/main" val="117822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Welcome and Opening Remarks</a:t>
            </a:r>
          </a:p>
          <a:p>
            <a:pPr>
              <a:buFont typeface="Arial" panose="020B0604020202020204" pitchFamily="34" charset="0"/>
              <a:buChar char="•"/>
            </a:pPr>
            <a:r>
              <a:rPr lang="en-US" dirty="0"/>
              <a:t>A very warm welcome to all of you present here today for this insightful presentation on "Artificial Intelligence and Its Applications: Shaping the Future of Technology in Tanzania."</a:t>
            </a:r>
          </a:p>
          <a:p>
            <a:pPr>
              <a:buFont typeface="Arial" panose="020B0604020202020204" pitchFamily="34" charset="0"/>
              <a:buChar char="•"/>
            </a:pPr>
            <a:r>
              <a:rPr lang="en-US" dirty="0"/>
              <a:t>It is my honor to have the opportunity to discuss this highly relevant and transformative field that holds immense potential for driving technological advancements and economic growth in our nation.</a:t>
            </a:r>
          </a:p>
          <a:p>
            <a:pPr>
              <a:buFont typeface="Arial" panose="020B0604020202020204" pitchFamily="34" charset="0"/>
              <a:buChar char="•"/>
            </a:pPr>
            <a:r>
              <a:rPr lang="en-US" dirty="0"/>
              <a:t>Artificial Intelligence, or AI, has rapidly evolved from a theoretical concept to a powerful technology that is reshaping industries, businesses, and our daily lives.</a:t>
            </a:r>
          </a:p>
          <a:p>
            <a:pPr>
              <a:buFont typeface="Arial" panose="020B0604020202020204" pitchFamily="34" charset="0"/>
              <a:buChar char="•"/>
            </a:pPr>
            <a:r>
              <a:rPr lang="en-US" dirty="0"/>
              <a:t>In this presentation, we will explore the fundamentals of AI, its current applications across various domains, and its potential impact on Tanzania's technological landscape.</a:t>
            </a:r>
          </a:p>
          <a:p>
            <a:pPr>
              <a:buFont typeface="Arial" panose="020B0604020202020204" pitchFamily="34" charset="0"/>
              <a:buChar char="•"/>
            </a:pPr>
            <a:r>
              <a:rPr lang="en-US" dirty="0"/>
              <a:t>We will delve into the opportunities and challenges presented by AI, and how we, as a nation, can harness its capabilities to drive innovation, efficiency, and sustainable development.</a:t>
            </a:r>
          </a:p>
          <a:p>
            <a:pPr>
              <a:buFont typeface="Arial" panose="020B0604020202020204" pitchFamily="34" charset="0"/>
              <a:buChar char="•"/>
            </a:pPr>
            <a:r>
              <a:rPr lang="en-US" dirty="0"/>
              <a:t>By understanding the capabilities and implications of AI, we can better prepare ourselves to embrace this disruptive technology and position Tanzania as a leader in the digital revolution.</a:t>
            </a:r>
          </a:p>
          <a:p>
            <a:pPr>
              <a:buFont typeface="Arial" panose="020B0604020202020204" pitchFamily="34" charset="0"/>
              <a:buChar char="•"/>
            </a:pPr>
            <a:r>
              <a:rPr lang="en-US" dirty="0"/>
              <a:t>I encourage you all to engage actively throughout the presentation, as your insights and perspectives will contribute to a deeper understanding of this fascinating topic.</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2</a:t>
            </a:fld>
            <a:endParaRPr lang="en-US"/>
          </a:p>
        </p:txBody>
      </p:sp>
    </p:spTree>
    <p:extLst>
      <p:ext uri="{BB962C8B-B14F-4D97-AF65-F5344CB8AC3E}">
        <p14:creationId xmlns:p14="http://schemas.microsoft.com/office/powerpoint/2010/main" val="2359352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16: Applications of AI in Finance</a:t>
            </a:r>
            <a:endParaRPr lang="en-US" dirty="0"/>
          </a:p>
          <a:p>
            <a:r>
              <a:rPr lang="en-US" b="1" dirty="0"/>
              <a:t>Fraud Detection</a:t>
            </a:r>
            <a:endParaRPr lang="en-US" dirty="0"/>
          </a:p>
          <a:p>
            <a:pPr>
              <a:buFont typeface="Arial" panose="020B0604020202020204" pitchFamily="34" charset="0"/>
              <a:buChar char="•"/>
            </a:pPr>
            <a:r>
              <a:rPr lang="en-US" dirty="0"/>
              <a:t>AI algorithms for real-time monitoring of transactions to identify fraudulent activities.</a:t>
            </a:r>
          </a:p>
          <a:p>
            <a:pPr>
              <a:buFont typeface="Arial" panose="020B0604020202020204" pitchFamily="34" charset="0"/>
              <a:buChar char="•"/>
            </a:pPr>
            <a:r>
              <a:rPr lang="en-US" dirty="0"/>
              <a:t>Pattern recognition to detect unusual behavior and anomalies.</a:t>
            </a:r>
          </a:p>
          <a:p>
            <a:pPr>
              <a:buFont typeface="Arial" panose="020B0604020202020204" pitchFamily="34" charset="0"/>
              <a:buChar char="•"/>
            </a:pPr>
            <a:r>
              <a:rPr lang="en-US" dirty="0"/>
              <a:t>Enhancing security and reducing financial losses for banks and customers.</a:t>
            </a:r>
          </a:p>
          <a:p>
            <a:r>
              <a:rPr lang="en-US" b="1" dirty="0"/>
              <a:t>Customer Service Automation</a:t>
            </a:r>
            <a:endParaRPr lang="en-US" dirty="0"/>
          </a:p>
          <a:p>
            <a:pPr>
              <a:buFont typeface="Arial" panose="020B0604020202020204" pitchFamily="34" charset="0"/>
              <a:buChar char="•"/>
            </a:pPr>
            <a:r>
              <a:rPr lang="en-US" dirty="0"/>
              <a:t>AI-powered chatbots and virtual assistants for 24/7 customer support.</a:t>
            </a:r>
          </a:p>
          <a:p>
            <a:pPr>
              <a:buFont typeface="Arial" panose="020B0604020202020204" pitchFamily="34" charset="0"/>
              <a:buChar char="•"/>
            </a:pPr>
            <a:r>
              <a:rPr lang="en-US" dirty="0"/>
              <a:t>Handling routine inquiries, processing transactions, and providing personalized financial advice.</a:t>
            </a:r>
          </a:p>
          <a:p>
            <a:pPr>
              <a:buFont typeface="Arial" panose="020B0604020202020204" pitchFamily="34" charset="0"/>
              <a:buChar char="•"/>
            </a:pPr>
            <a:r>
              <a:rPr lang="en-US" dirty="0"/>
              <a:t>Improving customer experience and operational efficiency.</a:t>
            </a:r>
          </a:p>
          <a:p>
            <a:r>
              <a:rPr lang="en-US" b="1" dirty="0"/>
              <a:t>Credit Scoring and Risk Assessment</a:t>
            </a:r>
            <a:endParaRPr lang="en-US" dirty="0"/>
          </a:p>
          <a:p>
            <a:pPr>
              <a:buFont typeface="Arial" panose="020B0604020202020204" pitchFamily="34" charset="0"/>
              <a:buChar char="•"/>
            </a:pPr>
            <a:r>
              <a:rPr lang="en-US" dirty="0"/>
              <a:t>AI models for evaluating creditworthiness using a variety of data sources.</a:t>
            </a:r>
          </a:p>
          <a:p>
            <a:pPr>
              <a:buFont typeface="Arial" panose="020B0604020202020204" pitchFamily="34" charset="0"/>
              <a:buChar char="•"/>
            </a:pPr>
            <a:r>
              <a:rPr lang="en-US" dirty="0"/>
              <a:t>Providing more accurate and fair credit scoring than traditional methods.</a:t>
            </a:r>
          </a:p>
          <a:p>
            <a:pPr>
              <a:buFont typeface="Arial" panose="020B0604020202020204" pitchFamily="34" charset="0"/>
              <a:buChar char="•"/>
            </a:pPr>
            <a:r>
              <a:rPr lang="en-US" dirty="0"/>
              <a:t>Enhancing risk assessment and decision-making for loans and credit.</a:t>
            </a:r>
          </a:p>
          <a:p>
            <a:r>
              <a:rPr lang="en-US" b="1" dirty="0"/>
              <a:t>Algorithmic Trading</a:t>
            </a:r>
            <a:endParaRPr lang="en-US" dirty="0"/>
          </a:p>
          <a:p>
            <a:pPr>
              <a:buFont typeface="Arial" panose="020B0604020202020204" pitchFamily="34" charset="0"/>
              <a:buChar char="•"/>
            </a:pPr>
            <a:r>
              <a:rPr lang="en-US" dirty="0"/>
              <a:t>Use of AI for high-frequency trading and market analysis.</a:t>
            </a:r>
          </a:p>
          <a:p>
            <a:pPr>
              <a:buFont typeface="Arial" panose="020B0604020202020204" pitchFamily="34" charset="0"/>
              <a:buChar char="•"/>
            </a:pPr>
            <a:r>
              <a:rPr lang="en-US" dirty="0"/>
              <a:t>Identifying market trends and making trades based on predictive analytics.</a:t>
            </a:r>
          </a:p>
          <a:p>
            <a:pPr>
              <a:buFont typeface="Arial" panose="020B0604020202020204" pitchFamily="34" charset="0"/>
              <a:buChar char="•"/>
            </a:pPr>
            <a:r>
              <a:rPr lang="en-US" dirty="0"/>
              <a:t>Improving investment strategies and financial performance.</a:t>
            </a:r>
          </a:p>
          <a:p>
            <a:r>
              <a:rPr lang="en-US" b="1" dirty="0"/>
              <a:t>Personalized Financial Planning</a:t>
            </a:r>
            <a:endParaRPr lang="en-US" dirty="0"/>
          </a:p>
          <a:p>
            <a:pPr>
              <a:buFont typeface="Arial" panose="020B0604020202020204" pitchFamily="34" charset="0"/>
              <a:buChar char="•"/>
            </a:pPr>
            <a:r>
              <a:rPr lang="en-US" dirty="0"/>
              <a:t>AI tools for creating customized financial plans and investment strategies.</a:t>
            </a:r>
          </a:p>
          <a:p>
            <a:pPr>
              <a:buFont typeface="Arial" panose="020B0604020202020204" pitchFamily="34" charset="0"/>
              <a:buChar char="•"/>
            </a:pPr>
            <a:r>
              <a:rPr lang="en-US" dirty="0"/>
              <a:t>Analyzing individual financial behavior and preferences to provide tailored advice.</a:t>
            </a:r>
          </a:p>
          <a:p>
            <a:pPr>
              <a:buFont typeface="Arial" panose="020B0604020202020204" pitchFamily="34" charset="0"/>
              <a:buChar char="•"/>
            </a:pPr>
            <a:r>
              <a:rPr lang="en-US" dirty="0"/>
              <a:t>Helping individuals and businesses optimize their financial management.</a:t>
            </a:r>
          </a:p>
          <a:p>
            <a:r>
              <a:rPr lang="en-US" b="1" dirty="0"/>
              <a:t>Regulatory Compliance</a:t>
            </a:r>
            <a:endParaRPr lang="en-US" dirty="0"/>
          </a:p>
          <a:p>
            <a:pPr>
              <a:buFont typeface="Arial" panose="020B0604020202020204" pitchFamily="34" charset="0"/>
              <a:buChar char="•"/>
            </a:pPr>
            <a:r>
              <a:rPr lang="en-US" dirty="0"/>
              <a:t>AI systems for ensuring compliance with financial regulations and standards.</a:t>
            </a:r>
          </a:p>
          <a:p>
            <a:pPr>
              <a:buFont typeface="Arial" panose="020B0604020202020204" pitchFamily="34" charset="0"/>
              <a:buChar char="•"/>
            </a:pPr>
            <a:r>
              <a:rPr lang="en-US" dirty="0"/>
              <a:t>Monitoring transactions and reporting to regulatory bodies.</a:t>
            </a:r>
          </a:p>
          <a:p>
            <a:pPr>
              <a:buFont typeface="Arial" panose="020B0604020202020204" pitchFamily="34" charset="0"/>
              <a:buChar char="•"/>
            </a:pPr>
            <a:r>
              <a:rPr lang="en-US" dirty="0"/>
              <a:t>Reducing the risk of non-compliance and associated penalties.</a:t>
            </a:r>
          </a:p>
          <a:p>
            <a:r>
              <a:rPr lang="en-US" b="1" dirty="0"/>
              <a:t>Market Analysis and Forecasting</a:t>
            </a:r>
            <a:endParaRPr lang="en-US" dirty="0"/>
          </a:p>
          <a:p>
            <a:pPr>
              <a:buFont typeface="Arial" panose="020B0604020202020204" pitchFamily="34" charset="0"/>
              <a:buChar char="•"/>
            </a:pPr>
            <a:r>
              <a:rPr lang="en-US" dirty="0"/>
              <a:t>AI-driven analysis of financial markets and economic trends.</a:t>
            </a:r>
          </a:p>
          <a:p>
            <a:pPr>
              <a:buFont typeface="Arial" panose="020B0604020202020204" pitchFamily="34" charset="0"/>
              <a:buChar char="•"/>
            </a:pPr>
            <a:r>
              <a:rPr lang="en-US" dirty="0"/>
              <a:t>Predictive modeling to forecast market movements and economic indicators.</a:t>
            </a:r>
          </a:p>
          <a:p>
            <a:pPr>
              <a:buFont typeface="Arial" panose="020B0604020202020204" pitchFamily="34" charset="0"/>
              <a:buChar char="•"/>
            </a:pPr>
            <a:r>
              <a:rPr lang="en-US" dirty="0"/>
              <a:t>Supporting strategic planning and investment decisions.</a:t>
            </a:r>
          </a:p>
          <a:p>
            <a:r>
              <a:rPr lang="en-US" b="1" dirty="0"/>
              <a:t>Cost Reduction and Efficiency</a:t>
            </a:r>
            <a:endParaRPr lang="en-US" dirty="0"/>
          </a:p>
          <a:p>
            <a:pPr>
              <a:buFont typeface="Arial" panose="020B0604020202020204" pitchFamily="34" charset="0"/>
              <a:buChar char="•"/>
            </a:pPr>
            <a:r>
              <a:rPr lang="en-US" dirty="0"/>
              <a:t>Automation of routine financial tasks such as data entry, reconciliation, and reporting.</a:t>
            </a:r>
          </a:p>
          <a:p>
            <a:pPr>
              <a:buFont typeface="Arial" panose="020B0604020202020204" pitchFamily="34" charset="0"/>
              <a:buChar char="•"/>
            </a:pPr>
            <a:r>
              <a:rPr lang="en-US" dirty="0"/>
              <a:t>Reducing operational costs and improving efficiency in financial services.</a:t>
            </a:r>
          </a:p>
          <a:p>
            <a:pPr>
              <a:buFont typeface="Arial" panose="020B0604020202020204" pitchFamily="34" charset="0"/>
              <a:buChar char="•"/>
            </a:pPr>
            <a:r>
              <a:rPr lang="en-US" dirty="0"/>
              <a:t>Enabling financial institutions to focus on higher-value activities.</a:t>
            </a:r>
          </a:p>
          <a:p>
            <a:r>
              <a:rPr lang="en-US" b="1" dirty="0"/>
              <a:t>Customer Insights and Segmentation</a:t>
            </a:r>
            <a:endParaRPr lang="en-US" dirty="0"/>
          </a:p>
          <a:p>
            <a:pPr>
              <a:buFont typeface="Arial" panose="020B0604020202020204" pitchFamily="34" charset="0"/>
              <a:buChar char="•"/>
            </a:pPr>
            <a:r>
              <a:rPr lang="en-US" dirty="0"/>
              <a:t>AI tools for analyzing customer data to gain insights into behavior and preferences.</a:t>
            </a:r>
          </a:p>
          <a:p>
            <a:pPr>
              <a:buFont typeface="Arial" panose="020B0604020202020204" pitchFamily="34" charset="0"/>
              <a:buChar char="•"/>
            </a:pPr>
            <a:r>
              <a:rPr lang="en-US" dirty="0"/>
              <a:t>Segmentation of customers for targeted marketing and personalized services.</a:t>
            </a:r>
          </a:p>
          <a:p>
            <a:pPr>
              <a:buFont typeface="Arial" panose="020B0604020202020204" pitchFamily="34" charset="0"/>
              <a:buChar char="•"/>
            </a:pPr>
            <a:r>
              <a:rPr lang="en-US" dirty="0"/>
              <a:t>Enhancing customer engagement and satisfaction.</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34</a:t>
            </a:fld>
            <a:endParaRPr lang="en-US"/>
          </a:p>
        </p:txBody>
      </p:sp>
    </p:spTree>
    <p:extLst>
      <p:ext uri="{BB962C8B-B14F-4D97-AF65-F5344CB8AC3E}">
        <p14:creationId xmlns:p14="http://schemas.microsoft.com/office/powerpoint/2010/main" val="859532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17: Applications of AI in Public Services</a:t>
            </a:r>
            <a:endParaRPr lang="en-US" dirty="0"/>
          </a:p>
          <a:p>
            <a:r>
              <a:rPr lang="en-US" b="1" dirty="0"/>
              <a:t>Smart City Initiatives</a:t>
            </a:r>
            <a:endParaRPr lang="en-US" dirty="0"/>
          </a:p>
          <a:p>
            <a:pPr>
              <a:buFont typeface="Arial" panose="020B0604020202020204" pitchFamily="34" charset="0"/>
              <a:buChar char="•"/>
            </a:pPr>
            <a:r>
              <a:rPr lang="en-US" dirty="0"/>
              <a:t>Implementation of AI for efficient management of urban infrastructure.</a:t>
            </a:r>
          </a:p>
          <a:p>
            <a:pPr>
              <a:buFont typeface="Arial" panose="020B0604020202020204" pitchFamily="34" charset="0"/>
              <a:buChar char="•"/>
            </a:pPr>
            <a:r>
              <a:rPr lang="en-US" dirty="0"/>
              <a:t>Traffic management systems to reduce congestion and improve safety.</a:t>
            </a:r>
          </a:p>
          <a:p>
            <a:pPr>
              <a:buFont typeface="Arial" panose="020B0604020202020204" pitchFamily="34" charset="0"/>
              <a:buChar char="•"/>
            </a:pPr>
            <a:r>
              <a:rPr lang="en-US" dirty="0"/>
              <a:t>Energy distribution and waste management optimized through AI.</a:t>
            </a:r>
          </a:p>
          <a:p>
            <a:pPr>
              <a:buFont typeface="Arial" panose="020B0604020202020204" pitchFamily="34" charset="0"/>
              <a:buChar char="•"/>
            </a:pPr>
            <a:r>
              <a:rPr lang="en-US" dirty="0"/>
              <a:t>Enhancing quality of life and sustainability in urban areas.</a:t>
            </a:r>
          </a:p>
          <a:p>
            <a:r>
              <a:rPr lang="en-US" b="1" dirty="0"/>
              <a:t>Efficient Public Administration</a:t>
            </a:r>
            <a:endParaRPr lang="en-US" dirty="0"/>
          </a:p>
          <a:p>
            <a:pPr>
              <a:buFont typeface="Arial" panose="020B0604020202020204" pitchFamily="34" charset="0"/>
              <a:buChar char="•"/>
            </a:pPr>
            <a:r>
              <a:rPr lang="en-US" dirty="0"/>
              <a:t>Automation of routine government processes and services.</a:t>
            </a:r>
          </a:p>
          <a:p>
            <a:pPr>
              <a:buFont typeface="Arial" panose="020B0604020202020204" pitchFamily="34" charset="0"/>
              <a:buChar char="•"/>
            </a:pPr>
            <a:r>
              <a:rPr lang="en-US" dirty="0"/>
              <a:t>AI-driven public records management and resource allocation.</a:t>
            </a:r>
          </a:p>
          <a:p>
            <a:pPr>
              <a:buFont typeface="Arial" panose="020B0604020202020204" pitchFamily="34" charset="0"/>
              <a:buChar char="•"/>
            </a:pPr>
            <a:r>
              <a:rPr lang="en-US" dirty="0"/>
              <a:t>Streamlining service delivery and reducing bureaucratic delays.</a:t>
            </a:r>
          </a:p>
          <a:p>
            <a:pPr>
              <a:buFont typeface="Arial" panose="020B0604020202020204" pitchFamily="34" charset="0"/>
              <a:buChar char="•"/>
            </a:pPr>
            <a:r>
              <a:rPr lang="en-US" dirty="0"/>
              <a:t>Enhancing transparency and accountability in government operations.</a:t>
            </a:r>
          </a:p>
          <a:p>
            <a:r>
              <a:rPr lang="en-US" b="1" dirty="0"/>
              <a:t>Healthcare Services</a:t>
            </a:r>
            <a:endParaRPr lang="en-US" dirty="0"/>
          </a:p>
          <a:p>
            <a:pPr>
              <a:buFont typeface="Arial" panose="020B0604020202020204" pitchFamily="34" charset="0"/>
              <a:buChar char="•"/>
            </a:pPr>
            <a:r>
              <a:rPr lang="en-US" dirty="0"/>
              <a:t>AI applications for diagnostics, treatment planning, and patient management.</a:t>
            </a:r>
          </a:p>
          <a:p>
            <a:pPr>
              <a:buFont typeface="Arial" panose="020B0604020202020204" pitchFamily="34" charset="0"/>
              <a:buChar char="•"/>
            </a:pPr>
            <a:r>
              <a:rPr lang="en-US" dirty="0"/>
              <a:t>Improving access to healthcare services through telemedicine and AI-driven health apps.</a:t>
            </a:r>
          </a:p>
          <a:p>
            <a:pPr>
              <a:buFont typeface="Arial" panose="020B0604020202020204" pitchFamily="34" charset="0"/>
              <a:buChar char="•"/>
            </a:pPr>
            <a:r>
              <a:rPr lang="en-US" dirty="0"/>
              <a:t>Early detection of diseases and personalized treatment plans.</a:t>
            </a:r>
          </a:p>
          <a:p>
            <a:pPr>
              <a:buFont typeface="Arial" panose="020B0604020202020204" pitchFamily="34" charset="0"/>
              <a:buChar char="•"/>
            </a:pPr>
            <a:r>
              <a:rPr lang="en-US" dirty="0"/>
              <a:t>Enhancing overall public health and medical care.</a:t>
            </a:r>
          </a:p>
          <a:p>
            <a:r>
              <a:rPr lang="en-US" b="1" dirty="0"/>
              <a:t>Law Enforcement and Public Safety</a:t>
            </a:r>
            <a:endParaRPr lang="en-US" dirty="0"/>
          </a:p>
          <a:p>
            <a:pPr>
              <a:buFont typeface="Arial" panose="020B0604020202020204" pitchFamily="34" charset="0"/>
              <a:buChar char="•"/>
            </a:pPr>
            <a:r>
              <a:rPr lang="en-US" dirty="0"/>
              <a:t>AI tools for crime prediction and prevention.</a:t>
            </a:r>
          </a:p>
          <a:p>
            <a:pPr>
              <a:buFont typeface="Arial" panose="020B0604020202020204" pitchFamily="34" charset="0"/>
              <a:buChar char="•"/>
            </a:pPr>
            <a:r>
              <a:rPr lang="en-US" dirty="0"/>
              <a:t>Enhancing surveillance and monitoring for public safety.</a:t>
            </a:r>
          </a:p>
          <a:p>
            <a:pPr>
              <a:buFont typeface="Arial" panose="020B0604020202020204" pitchFamily="34" charset="0"/>
              <a:buChar char="•"/>
            </a:pPr>
            <a:r>
              <a:rPr lang="en-US" dirty="0"/>
              <a:t>Efficient resource allocation for emergency response and disaster management.</a:t>
            </a:r>
          </a:p>
          <a:p>
            <a:pPr>
              <a:buFont typeface="Arial" panose="020B0604020202020204" pitchFamily="34" charset="0"/>
              <a:buChar char="•"/>
            </a:pPr>
            <a:r>
              <a:rPr lang="en-US" dirty="0"/>
              <a:t>Supporting law enforcement agencies with data-driven insights.</a:t>
            </a:r>
          </a:p>
          <a:p>
            <a:r>
              <a:rPr lang="en-US" b="1" dirty="0"/>
              <a:t>Environmental Monitoring</a:t>
            </a:r>
            <a:endParaRPr lang="en-US" dirty="0"/>
          </a:p>
          <a:p>
            <a:pPr>
              <a:buFont typeface="Arial" panose="020B0604020202020204" pitchFamily="34" charset="0"/>
              <a:buChar char="•"/>
            </a:pPr>
            <a:r>
              <a:rPr lang="en-US" dirty="0"/>
              <a:t>AI systems for monitoring and managing environmental resources.</a:t>
            </a:r>
          </a:p>
          <a:p>
            <a:pPr>
              <a:buFont typeface="Arial" panose="020B0604020202020204" pitchFamily="34" charset="0"/>
              <a:buChar char="•"/>
            </a:pPr>
            <a:r>
              <a:rPr lang="en-US" dirty="0"/>
              <a:t>Predictive analytics for weather forecasting and disaster management.</a:t>
            </a:r>
          </a:p>
          <a:p>
            <a:pPr>
              <a:buFont typeface="Arial" panose="020B0604020202020204" pitchFamily="34" charset="0"/>
              <a:buChar char="•"/>
            </a:pPr>
            <a:r>
              <a:rPr lang="en-US" dirty="0"/>
              <a:t>Enhancing conservation efforts and sustainable resource utilization.</a:t>
            </a:r>
          </a:p>
          <a:p>
            <a:pPr>
              <a:buFont typeface="Arial" panose="020B0604020202020204" pitchFamily="34" charset="0"/>
              <a:buChar char="•"/>
            </a:pPr>
            <a:r>
              <a:rPr lang="en-US" dirty="0"/>
              <a:t>Addressing climate change impacts and promoting environmental protection.</a:t>
            </a:r>
          </a:p>
          <a:p>
            <a:r>
              <a:rPr lang="en-US" b="1" dirty="0"/>
              <a:t>Education Services</a:t>
            </a:r>
            <a:endParaRPr lang="en-US" dirty="0"/>
          </a:p>
          <a:p>
            <a:pPr>
              <a:buFont typeface="Arial" panose="020B0604020202020204" pitchFamily="34" charset="0"/>
              <a:buChar char="•"/>
            </a:pPr>
            <a:r>
              <a:rPr lang="en-US" dirty="0"/>
              <a:t>AI-driven platforms for improving access to education.</a:t>
            </a:r>
          </a:p>
          <a:p>
            <a:pPr>
              <a:buFont typeface="Arial" panose="020B0604020202020204" pitchFamily="34" charset="0"/>
              <a:buChar char="•"/>
            </a:pPr>
            <a:r>
              <a:rPr lang="en-US" dirty="0"/>
              <a:t>Personalized learning experiences for students.</a:t>
            </a:r>
          </a:p>
          <a:p>
            <a:pPr>
              <a:buFont typeface="Arial" panose="020B0604020202020204" pitchFamily="34" charset="0"/>
              <a:buChar char="•"/>
            </a:pPr>
            <a:r>
              <a:rPr lang="en-US" dirty="0"/>
              <a:t>Automation of administrative tasks in educational institutions.</a:t>
            </a:r>
          </a:p>
          <a:p>
            <a:pPr>
              <a:buFont typeface="Arial" panose="020B0604020202020204" pitchFamily="34" charset="0"/>
              <a:buChar char="•"/>
            </a:pPr>
            <a:r>
              <a:rPr lang="en-US" dirty="0"/>
              <a:t>Enhancing the quality and reach of education across the country.</a:t>
            </a:r>
          </a:p>
          <a:p>
            <a:r>
              <a:rPr lang="en-US" b="1" dirty="0"/>
              <a:t>Social Services and Welfare</a:t>
            </a:r>
            <a:endParaRPr lang="en-US" dirty="0"/>
          </a:p>
          <a:p>
            <a:pPr>
              <a:buFont typeface="Arial" panose="020B0604020202020204" pitchFamily="34" charset="0"/>
              <a:buChar char="•"/>
            </a:pPr>
            <a:r>
              <a:rPr lang="en-US" dirty="0"/>
              <a:t>AI applications for efficient delivery of social services and welfare programs.</a:t>
            </a:r>
          </a:p>
          <a:p>
            <a:pPr>
              <a:buFont typeface="Arial" panose="020B0604020202020204" pitchFamily="34" charset="0"/>
              <a:buChar char="•"/>
            </a:pPr>
            <a:r>
              <a:rPr lang="en-US" dirty="0"/>
              <a:t>Identifying and targeting vulnerable populations for assistance.</a:t>
            </a:r>
          </a:p>
          <a:p>
            <a:pPr>
              <a:buFont typeface="Arial" panose="020B0604020202020204" pitchFamily="34" charset="0"/>
              <a:buChar char="•"/>
            </a:pPr>
            <a:r>
              <a:rPr lang="en-US" dirty="0"/>
              <a:t>Streamlining processes for benefits distribution and case management.</a:t>
            </a:r>
          </a:p>
          <a:p>
            <a:pPr>
              <a:buFont typeface="Arial" panose="020B0604020202020204" pitchFamily="34" charset="0"/>
              <a:buChar char="•"/>
            </a:pPr>
            <a:r>
              <a:rPr lang="en-US" dirty="0"/>
              <a:t>Improving the effectiveness and reach of social welfare initiatives.</a:t>
            </a:r>
          </a:p>
          <a:p>
            <a:r>
              <a:rPr lang="en-US" b="1" dirty="0"/>
              <a:t>Public Transportation</a:t>
            </a:r>
            <a:endParaRPr lang="en-US" dirty="0"/>
          </a:p>
          <a:p>
            <a:pPr>
              <a:buFont typeface="Arial" panose="020B0604020202020204" pitchFamily="34" charset="0"/>
              <a:buChar char="•"/>
            </a:pPr>
            <a:r>
              <a:rPr lang="en-US" dirty="0"/>
              <a:t>AI-driven systems for optimizing public transportation networks.</a:t>
            </a:r>
          </a:p>
          <a:p>
            <a:pPr>
              <a:buFont typeface="Arial" panose="020B0604020202020204" pitchFamily="34" charset="0"/>
              <a:buChar char="•"/>
            </a:pPr>
            <a:r>
              <a:rPr lang="en-US" dirty="0"/>
              <a:t>Enhancing route planning and scheduling for buses and trains.</a:t>
            </a:r>
          </a:p>
          <a:p>
            <a:pPr>
              <a:buFont typeface="Arial" panose="020B0604020202020204" pitchFamily="34" charset="0"/>
              <a:buChar char="•"/>
            </a:pPr>
            <a:r>
              <a:rPr lang="en-US" dirty="0"/>
              <a:t>Improving passenger experience and reducing operational costs.</a:t>
            </a:r>
          </a:p>
          <a:p>
            <a:pPr>
              <a:buFont typeface="Arial" panose="020B0604020202020204" pitchFamily="34" charset="0"/>
              <a:buChar char="•"/>
            </a:pPr>
            <a:r>
              <a:rPr lang="en-US" dirty="0"/>
              <a:t>Promoting sustainable and efficient public transport solutions.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35</a:t>
            </a:fld>
            <a:endParaRPr lang="en-US"/>
          </a:p>
        </p:txBody>
      </p:sp>
    </p:spTree>
    <p:extLst>
      <p:ext uri="{BB962C8B-B14F-4D97-AF65-F5344CB8AC3E}">
        <p14:creationId xmlns:p14="http://schemas.microsoft.com/office/powerpoint/2010/main" val="4250451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Certainly! Here are the texts for Slides 18, 19, and 20:</a:t>
            </a:r>
          </a:p>
          <a:p>
            <a:r>
              <a:rPr lang="en-US" b="1" dirty="0"/>
              <a:t>Slide 18: Economic Growth and Job Creation</a:t>
            </a:r>
            <a:endParaRPr lang="en-US" dirty="0"/>
          </a:p>
          <a:p>
            <a:r>
              <a:rPr lang="en-US" b="1" dirty="0"/>
              <a:t>Benefits of AI for Tanzanian Society</a:t>
            </a:r>
          </a:p>
          <a:p>
            <a:r>
              <a:rPr lang="en-US" b="1" dirty="0"/>
              <a:t>Economic Growth</a:t>
            </a:r>
          </a:p>
          <a:p>
            <a:pPr>
              <a:buFont typeface="Arial" panose="020B0604020202020204" pitchFamily="34" charset="0"/>
              <a:buChar char="•"/>
            </a:pPr>
            <a:r>
              <a:rPr lang="en-US" b="1" dirty="0"/>
              <a:t>Increased Efficiency:</a:t>
            </a:r>
            <a:r>
              <a:rPr lang="en-US" dirty="0"/>
              <a:t> AI technologies streamline processes in various sectors such as agriculture, manufacturing, and services, leading to higher productivity and economic output.</a:t>
            </a:r>
          </a:p>
          <a:p>
            <a:pPr>
              <a:buFont typeface="Arial" panose="020B0604020202020204" pitchFamily="34" charset="0"/>
              <a:buChar char="•"/>
            </a:pPr>
            <a:r>
              <a:rPr lang="en-US" b="1" dirty="0"/>
              <a:t>Innovation and New Industries:</a:t>
            </a:r>
            <a:r>
              <a:rPr lang="en-US" dirty="0"/>
              <a:t> AI fosters innovation, leading to the creation of new industries and business models that can drive economic growth.</a:t>
            </a:r>
          </a:p>
          <a:p>
            <a:pPr>
              <a:buFont typeface="Arial" panose="020B0604020202020204" pitchFamily="34" charset="0"/>
              <a:buChar char="•"/>
            </a:pPr>
            <a:r>
              <a:rPr lang="en-US" b="1" dirty="0"/>
              <a:t>Attracting Investment:</a:t>
            </a:r>
            <a:r>
              <a:rPr lang="en-US" dirty="0"/>
              <a:t> Adoption of AI can attract both local and international investments, boosting economic development.</a:t>
            </a:r>
          </a:p>
          <a:p>
            <a:r>
              <a:rPr lang="en-US" b="1" dirty="0"/>
              <a:t>Job Creation</a:t>
            </a:r>
          </a:p>
          <a:p>
            <a:pPr>
              <a:buFont typeface="Arial" panose="020B0604020202020204" pitchFamily="34" charset="0"/>
              <a:buChar char="•"/>
            </a:pPr>
            <a:r>
              <a:rPr lang="en-US" b="1" dirty="0"/>
              <a:t>New Job Opportunities:</a:t>
            </a:r>
            <a:r>
              <a:rPr lang="en-US" dirty="0"/>
              <a:t> AI creates new job roles in technology development, data analysis, AI maintenance, and more.</a:t>
            </a:r>
          </a:p>
          <a:p>
            <a:pPr>
              <a:buFont typeface="Arial" panose="020B0604020202020204" pitchFamily="34" charset="0"/>
              <a:buChar char="•"/>
            </a:pPr>
            <a:r>
              <a:rPr lang="en-US" b="1" dirty="0"/>
              <a:t>Skill Development:</a:t>
            </a:r>
            <a:r>
              <a:rPr lang="en-US" dirty="0"/>
              <a:t> AI necessitates the development of new skills and training programs, leading to a more skilled workforce.</a:t>
            </a:r>
          </a:p>
          <a:p>
            <a:pPr>
              <a:buFont typeface="Arial" panose="020B0604020202020204" pitchFamily="34" charset="0"/>
              <a:buChar char="•"/>
            </a:pPr>
            <a:r>
              <a:rPr lang="en-US" b="1" dirty="0"/>
              <a:t>Support for Entrepreneurs:</a:t>
            </a:r>
            <a:r>
              <a:rPr lang="en-US" dirty="0"/>
              <a:t> AI provides tools and platforms that can help entrepreneurs and small businesses grow, creating more job opportunities.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37</a:t>
            </a:fld>
            <a:endParaRPr lang="en-US"/>
          </a:p>
        </p:txBody>
      </p:sp>
    </p:spTree>
    <p:extLst>
      <p:ext uri="{BB962C8B-B14F-4D97-AF65-F5344CB8AC3E}">
        <p14:creationId xmlns:p14="http://schemas.microsoft.com/office/powerpoint/2010/main" val="358389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19: Improved Quality of Life</a:t>
            </a:r>
            <a:endParaRPr lang="en-US" dirty="0"/>
          </a:p>
          <a:p>
            <a:r>
              <a:rPr lang="en-US" b="1" dirty="0"/>
              <a:t>Benefits of AI for Tanzanian Society</a:t>
            </a:r>
          </a:p>
          <a:p>
            <a:r>
              <a:rPr lang="en-US" b="1" dirty="0"/>
              <a:t>Enhancements in Daily Life Due to AI</a:t>
            </a:r>
          </a:p>
          <a:p>
            <a:pPr>
              <a:buFont typeface="Arial" panose="020B0604020202020204" pitchFamily="34" charset="0"/>
              <a:buChar char="•"/>
            </a:pPr>
            <a:r>
              <a:rPr lang="en-US" b="1" dirty="0"/>
              <a:t>Healthcare Advances:</a:t>
            </a:r>
            <a:r>
              <a:rPr lang="en-US" dirty="0"/>
              <a:t> AI improves diagnostic accuracy, personalizes treatment plans, and manages patient care more efficiently, leading to better health outcomes.</a:t>
            </a:r>
          </a:p>
          <a:p>
            <a:pPr>
              <a:buFont typeface="Arial" panose="020B0604020202020204" pitchFamily="34" charset="0"/>
              <a:buChar char="•"/>
            </a:pPr>
            <a:r>
              <a:rPr lang="en-US" b="1" dirty="0"/>
              <a:t>Education Access:</a:t>
            </a:r>
            <a:r>
              <a:rPr lang="en-US" dirty="0"/>
              <a:t> AI-powered educational tools offer personalized learning experiences, increasing education quality and accessibility for all students.</a:t>
            </a:r>
          </a:p>
          <a:p>
            <a:pPr>
              <a:buFont typeface="Arial" panose="020B0604020202020204" pitchFamily="34" charset="0"/>
              <a:buChar char="•"/>
            </a:pPr>
            <a:r>
              <a:rPr lang="en-US" b="1" dirty="0"/>
              <a:t>Smart Agriculture:</a:t>
            </a:r>
            <a:r>
              <a:rPr lang="en-US" dirty="0"/>
              <a:t> AI optimizes farming practices, improves crop yields, and enhances food security through predictive analytics and automated systems.</a:t>
            </a:r>
          </a:p>
          <a:p>
            <a:pPr>
              <a:buFont typeface="Arial" panose="020B0604020202020204" pitchFamily="34" charset="0"/>
              <a:buChar char="•"/>
            </a:pPr>
            <a:r>
              <a:rPr lang="en-US" b="1" dirty="0"/>
              <a:t>Convenience in Daily Activities:</a:t>
            </a:r>
            <a:r>
              <a:rPr lang="en-US" dirty="0"/>
              <a:t> AI applications, such as virtual assistants and smart home devices, streamline daily tasks, enhance convenience, and save time.</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38</a:t>
            </a:fld>
            <a:endParaRPr lang="en-US"/>
          </a:p>
        </p:txBody>
      </p:sp>
    </p:spTree>
    <p:extLst>
      <p:ext uri="{BB962C8B-B14F-4D97-AF65-F5344CB8AC3E}">
        <p14:creationId xmlns:p14="http://schemas.microsoft.com/office/powerpoint/2010/main" val="2948324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20: Enhanced Public Services</a:t>
            </a:r>
          </a:p>
          <a:p>
            <a:pPr>
              <a:buFont typeface="Arial" panose="020B0604020202020204" pitchFamily="34" charset="0"/>
              <a:buChar char="•"/>
            </a:pPr>
            <a:r>
              <a:rPr lang="en-US" dirty="0"/>
              <a:t>Intelligent Transportation Systems </a:t>
            </a:r>
          </a:p>
          <a:p>
            <a:pPr marL="742950" lvl="1" indent="-285750">
              <a:buFont typeface="Arial" panose="020B0604020202020204" pitchFamily="34" charset="0"/>
              <a:buChar char="•"/>
            </a:pPr>
            <a:r>
              <a:rPr lang="en-US" dirty="0"/>
              <a:t>AI-powered traffic management for reduced congestion</a:t>
            </a:r>
          </a:p>
          <a:p>
            <a:pPr marL="742950" lvl="1" indent="-285750">
              <a:buFont typeface="Arial" panose="020B0604020202020204" pitchFamily="34" charset="0"/>
              <a:buChar char="•"/>
            </a:pPr>
            <a:r>
              <a:rPr lang="en-US" dirty="0"/>
              <a:t>Optimized public transit routes and schedules</a:t>
            </a:r>
          </a:p>
          <a:p>
            <a:pPr marL="742950" lvl="1" indent="-285750">
              <a:buFont typeface="Arial" panose="020B0604020202020204" pitchFamily="34" charset="0"/>
              <a:buChar char="•"/>
            </a:pPr>
            <a:r>
              <a:rPr lang="en-US" dirty="0"/>
              <a:t>Predictive maintenance of transportation infrastructure</a:t>
            </a:r>
          </a:p>
          <a:p>
            <a:pPr>
              <a:buFont typeface="Arial" panose="020B0604020202020204" pitchFamily="34" charset="0"/>
              <a:buChar char="•"/>
            </a:pPr>
            <a:r>
              <a:rPr lang="en-US" dirty="0"/>
              <a:t>Smart City Solutions </a:t>
            </a:r>
          </a:p>
          <a:p>
            <a:pPr marL="742950" lvl="1" indent="-285750">
              <a:buFont typeface="Arial" panose="020B0604020202020204" pitchFamily="34" charset="0"/>
              <a:buChar char="•"/>
            </a:pPr>
            <a:r>
              <a:rPr lang="en-US" dirty="0"/>
              <a:t>AI for efficient energy distribution and utility management</a:t>
            </a:r>
          </a:p>
          <a:p>
            <a:pPr marL="742950" lvl="1" indent="-285750">
              <a:buFont typeface="Arial" panose="020B0604020202020204" pitchFamily="34" charset="0"/>
              <a:buChar char="•"/>
            </a:pPr>
            <a:r>
              <a:rPr lang="en-US" dirty="0"/>
              <a:t>Automated waste collection and recycling systems</a:t>
            </a:r>
          </a:p>
          <a:p>
            <a:pPr marL="742950" lvl="1" indent="-285750">
              <a:buFont typeface="Arial" panose="020B0604020202020204" pitchFamily="34" charset="0"/>
              <a:buChar char="•"/>
            </a:pPr>
            <a:r>
              <a:rPr lang="en-US" dirty="0"/>
              <a:t>AI-enabled public safety and emergency response</a:t>
            </a:r>
          </a:p>
          <a:p>
            <a:pPr>
              <a:buFont typeface="Arial" panose="020B0604020202020204" pitchFamily="34" charset="0"/>
              <a:buChar char="•"/>
            </a:pPr>
            <a:r>
              <a:rPr lang="en-US" dirty="0"/>
              <a:t>E-Governance and Digital Services </a:t>
            </a:r>
          </a:p>
          <a:p>
            <a:pPr marL="742950" lvl="1" indent="-285750">
              <a:buFont typeface="Arial" panose="020B0604020202020204" pitchFamily="34" charset="0"/>
              <a:buChar char="•"/>
            </a:pPr>
            <a:r>
              <a:rPr lang="en-US" dirty="0"/>
              <a:t>AI-powered citizen support chatbots and virtual assistants</a:t>
            </a:r>
          </a:p>
          <a:p>
            <a:pPr marL="742950" lvl="1" indent="-285750">
              <a:buFont typeface="Arial" panose="020B0604020202020204" pitchFamily="34" charset="0"/>
              <a:buChar char="•"/>
            </a:pPr>
            <a:r>
              <a:rPr lang="en-US" dirty="0"/>
              <a:t>Automated processing of applications and paperwork</a:t>
            </a:r>
          </a:p>
          <a:p>
            <a:pPr marL="742950" lvl="1" indent="-285750">
              <a:buFont typeface="Arial" panose="020B0604020202020204" pitchFamily="34" charset="0"/>
              <a:buChar char="•"/>
            </a:pPr>
            <a:r>
              <a:rPr lang="en-US" dirty="0"/>
              <a:t>AI for fraud detection and cybersecurity in e-gov systems</a:t>
            </a:r>
          </a:p>
          <a:p>
            <a:pPr>
              <a:buFont typeface="Arial" panose="020B0604020202020204" pitchFamily="34" charset="0"/>
              <a:buChar char="•"/>
            </a:pPr>
            <a:r>
              <a:rPr lang="en-US" dirty="0"/>
              <a:t>Urban Planning and Development </a:t>
            </a:r>
          </a:p>
          <a:p>
            <a:pPr marL="742950" lvl="1" indent="-285750">
              <a:buFont typeface="Arial" panose="020B0604020202020204" pitchFamily="34" charset="0"/>
              <a:buChar char="•"/>
            </a:pPr>
            <a:r>
              <a:rPr lang="en-US" dirty="0"/>
              <a:t>AI modeling for sustainable urban growth and land use</a:t>
            </a:r>
          </a:p>
          <a:p>
            <a:pPr marL="742950" lvl="1" indent="-285750">
              <a:buFont typeface="Arial" panose="020B0604020202020204" pitchFamily="34" charset="0"/>
              <a:buChar char="•"/>
            </a:pPr>
            <a:r>
              <a:rPr lang="en-US" dirty="0"/>
              <a:t>Predictive analytics for infrastructure maintenance</a:t>
            </a:r>
          </a:p>
          <a:p>
            <a:pPr marL="742950" lvl="1" indent="-285750">
              <a:buFont typeface="Arial" panose="020B0604020202020204" pitchFamily="34" charset="0"/>
              <a:buChar char="•"/>
            </a:pPr>
            <a:r>
              <a:rPr lang="en-US" dirty="0"/>
              <a:t>Smart city simulations for policy decision support</a:t>
            </a:r>
          </a:p>
          <a:p>
            <a:pPr>
              <a:buFont typeface="Arial" panose="020B0604020202020204" pitchFamily="34" charset="0"/>
              <a:buChar char="•"/>
            </a:pPr>
            <a:r>
              <a:rPr lang="en-US" dirty="0"/>
              <a:t>Environmental Monitoring and Protection </a:t>
            </a:r>
          </a:p>
          <a:p>
            <a:pPr marL="742950" lvl="1" indent="-285750">
              <a:buFont typeface="Arial" panose="020B0604020202020204" pitchFamily="34" charset="0"/>
              <a:buChar char="•"/>
            </a:pPr>
            <a:r>
              <a:rPr lang="en-US" dirty="0"/>
              <a:t>AI systems for air/water quality monitoring</a:t>
            </a:r>
          </a:p>
          <a:p>
            <a:pPr marL="742950" lvl="1" indent="-285750">
              <a:buFont typeface="Arial" panose="020B0604020202020204" pitchFamily="34" charset="0"/>
              <a:buChar char="•"/>
            </a:pPr>
            <a:r>
              <a:rPr lang="en-US" dirty="0"/>
              <a:t>AI for wildlife conservation and forest management</a:t>
            </a:r>
          </a:p>
          <a:p>
            <a:pPr marL="742950" lvl="1" indent="-285750">
              <a:buFont typeface="Arial" panose="020B0604020202020204" pitchFamily="34" charset="0"/>
              <a:buChar char="•"/>
            </a:pPr>
            <a:r>
              <a:rPr lang="en-US" dirty="0"/>
              <a:t>Predictive modeling of environmental risks and disasters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39</a:t>
            </a:fld>
            <a:endParaRPr lang="en-US"/>
          </a:p>
        </p:txBody>
      </p:sp>
    </p:spTree>
    <p:extLst>
      <p:ext uri="{BB962C8B-B14F-4D97-AF65-F5344CB8AC3E}">
        <p14:creationId xmlns:p14="http://schemas.microsoft.com/office/powerpoint/2010/main" val="790004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Data Protection Regulation (GDPR) is a comprehensive data protection law enacted by the European Union (EU). It came into effect on May 25, 2018, and it aims to give EU citizens greater control over their personal data and to unify data protection laws across all EU member states. Here are the key aspects of GDPR:</a:t>
            </a:r>
          </a:p>
          <a:p>
            <a:pPr>
              <a:buFont typeface="+mj-lt"/>
              <a:buAutoNum type="arabicPeriod"/>
            </a:pPr>
            <a:r>
              <a:rPr lang="en-US" b="1" dirty="0"/>
              <a:t>Scope</a:t>
            </a:r>
            <a:r>
              <a:rPr lang="en-US" dirty="0"/>
              <a:t>: GDPR applies to all organizations, regardless of their location, if they process personal data of individuals within the EU. This includes companies based outside the EU that offer goods or services to, or monitor the behavior of, EU residents.</a:t>
            </a:r>
          </a:p>
          <a:p>
            <a:pPr>
              <a:buFont typeface="+mj-lt"/>
              <a:buAutoNum type="arabicPeriod"/>
            </a:pPr>
            <a:r>
              <a:rPr lang="en-US" b="1" dirty="0"/>
              <a:t>Personal Data</a:t>
            </a:r>
            <a:r>
              <a:rPr lang="en-US" dirty="0"/>
              <a:t>: It defines personal data broadly as any information relating to an identified or identifiable natural person. This includes names, email addresses, location data, online identifiers, and more.</a:t>
            </a:r>
          </a:p>
          <a:p>
            <a:pPr>
              <a:buFont typeface="+mj-lt"/>
              <a:buAutoNum type="arabicPeriod"/>
            </a:pPr>
            <a:r>
              <a:rPr lang="en-US" b="1" dirty="0"/>
              <a:t>Data Subject Rights</a:t>
            </a:r>
            <a:r>
              <a:rPr lang="en-US" dirty="0"/>
              <a:t>: GDPR grants individuals several rights over their personal data, including:</a:t>
            </a:r>
          </a:p>
          <a:p>
            <a:pPr marL="742950" lvl="1" indent="-285750">
              <a:buFont typeface="+mj-lt"/>
              <a:buAutoNum type="arabicPeriod"/>
            </a:pPr>
            <a:r>
              <a:rPr lang="en-US" b="1" dirty="0"/>
              <a:t>Right to Access</a:t>
            </a:r>
            <a:r>
              <a:rPr lang="en-US" dirty="0"/>
              <a:t>: Individuals can request access to their personal data and information on how it is being used.</a:t>
            </a:r>
          </a:p>
          <a:p>
            <a:pPr marL="742950" lvl="1" indent="-285750">
              <a:buFont typeface="+mj-lt"/>
              <a:buAutoNum type="arabicPeriod"/>
            </a:pPr>
            <a:r>
              <a:rPr lang="en-US" b="1" dirty="0"/>
              <a:t>Right to Rectification</a:t>
            </a:r>
            <a:r>
              <a:rPr lang="en-US" dirty="0"/>
              <a:t>: Individuals can request corrections to their personal data if it is inaccurate or incomplete.</a:t>
            </a:r>
          </a:p>
          <a:p>
            <a:pPr marL="742950" lvl="1" indent="-285750">
              <a:buFont typeface="+mj-lt"/>
              <a:buAutoNum type="arabicPeriod"/>
            </a:pPr>
            <a:r>
              <a:rPr lang="en-US" b="1" dirty="0"/>
              <a:t>Right to Erasure (Right to be Forgotten)</a:t>
            </a:r>
            <a:r>
              <a:rPr lang="en-US" dirty="0"/>
              <a:t>: Individuals can request the deletion of their personal data under certain circumstances.</a:t>
            </a:r>
          </a:p>
          <a:p>
            <a:pPr marL="742950" lvl="1" indent="-285750">
              <a:buFont typeface="+mj-lt"/>
              <a:buAutoNum type="arabicPeriod"/>
            </a:pPr>
            <a:r>
              <a:rPr lang="en-US" b="1" dirty="0"/>
              <a:t>Right to Restrict Processing</a:t>
            </a:r>
            <a:r>
              <a:rPr lang="en-US" dirty="0"/>
              <a:t>: Individuals can request that their data be restricted from processing under certain conditions.</a:t>
            </a:r>
          </a:p>
          <a:p>
            <a:pPr marL="742950" lvl="1" indent="-285750">
              <a:buFont typeface="+mj-lt"/>
              <a:buAutoNum type="arabicPeriod"/>
            </a:pPr>
            <a:r>
              <a:rPr lang="en-US" b="1" dirty="0"/>
              <a:t>Right to Data Portability</a:t>
            </a:r>
            <a:r>
              <a:rPr lang="en-US" dirty="0"/>
              <a:t>: Individuals can request to receive their personal data in a commonly used format and transfer it to another data controller.</a:t>
            </a:r>
          </a:p>
          <a:p>
            <a:pPr marL="742950" lvl="1" indent="-285750">
              <a:buFont typeface="+mj-lt"/>
              <a:buAutoNum type="arabicPeriod"/>
            </a:pPr>
            <a:r>
              <a:rPr lang="en-US" b="1" dirty="0"/>
              <a:t>Right to Object</a:t>
            </a:r>
            <a:r>
              <a:rPr lang="en-US" dirty="0"/>
              <a:t>: Individuals can object to the processing of their personal data in certain situations, including for direct marketing purposes.</a:t>
            </a:r>
          </a:p>
          <a:p>
            <a:pPr>
              <a:buFont typeface="+mj-lt"/>
              <a:buAutoNum type="arabicPeriod"/>
            </a:pPr>
            <a:r>
              <a:rPr lang="en-US" b="1" dirty="0"/>
              <a:t>Lawful Basis for Processing</a:t>
            </a:r>
            <a:r>
              <a:rPr lang="en-US" dirty="0"/>
              <a:t>: Organizations must have a valid legal basis to process personal data. The lawful bases include consent, performance of a contract, compliance with a legal obligation, protection of vital interests, public task, and legitimate interests.</a:t>
            </a:r>
          </a:p>
          <a:p>
            <a:pPr>
              <a:buFont typeface="+mj-lt"/>
              <a:buAutoNum type="arabicPeriod"/>
            </a:pPr>
            <a:r>
              <a:rPr lang="en-US" b="1" dirty="0"/>
              <a:t>Consent</a:t>
            </a:r>
            <a:r>
              <a:rPr lang="en-US" dirty="0"/>
              <a:t>: When consent is the legal basis for data processing, it must be freely given, specific, informed, and unambiguous. Consent must also be as easy to withdraw as it is to give.</a:t>
            </a:r>
          </a:p>
          <a:p>
            <a:pPr>
              <a:buFont typeface="+mj-lt"/>
              <a:buAutoNum type="arabicPeriod"/>
            </a:pPr>
            <a:r>
              <a:rPr lang="en-US" b="1" dirty="0"/>
              <a:t>Data Protection Officer (DPO)</a:t>
            </a:r>
            <a:r>
              <a:rPr lang="en-US" dirty="0"/>
              <a:t>: Certain organizations are required to appoint a Data Protection Officer to oversee compliance with GDPR, especially those that engage in large-scale processing of sensitive data or systematic monitoring of individuals.</a:t>
            </a:r>
          </a:p>
          <a:p>
            <a:pPr>
              <a:buFont typeface="+mj-lt"/>
              <a:buAutoNum type="arabicPeriod"/>
            </a:pPr>
            <a:r>
              <a:rPr lang="en-US" b="1" dirty="0"/>
              <a:t>Data Breach Notifications</a:t>
            </a:r>
            <a:r>
              <a:rPr lang="en-US" dirty="0"/>
              <a:t>: Organizations must report certain types of data breaches to the relevant supervisory authority within 72 hours of becoming aware of the breach. If the breach poses a high risk to the affected individuals, they must also be informed.</a:t>
            </a:r>
          </a:p>
          <a:p>
            <a:pPr>
              <a:buFont typeface="+mj-lt"/>
              <a:buAutoNum type="arabicPeriod"/>
            </a:pPr>
            <a:r>
              <a:rPr lang="en-US" b="1" dirty="0"/>
              <a:t>Penalties</a:t>
            </a:r>
            <a:r>
              <a:rPr lang="en-US" dirty="0"/>
              <a:t>: Non-compliance with GDPR can result in significant fines. The maximum fines can be up to €20 million or 4% of the annual global turnover of the preceding financial year, whichever is higher.</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41</a:t>
            </a:fld>
            <a:endParaRPr lang="en-US"/>
          </a:p>
        </p:txBody>
      </p:sp>
    </p:spTree>
    <p:extLst>
      <p:ext uri="{BB962C8B-B14F-4D97-AF65-F5344CB8AC3E}">
        <p14:creationId xmlns:p14="http://schemas.microsoft.com/office/powerpoint/2010/main" val="330143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22: Bias and Fairness in AI Algorithms</a:t>
            </a:r>
          </a:p>
          <a:p>
            <a:pPr>
              <a:buFont typeface="Arial" panose="020B0604020202020204" pitchFamily="34" charset="0"/>
              <a:buChar char="•"/>
            </a:pPr>
            <a:r>
              <a:rPr lang="en-US" dirty="0"/>
              <a:t>AI models can inherit and amplify societal biases from training data</a:t>
            </a:r>
          </a:p>
          <a:p>
            <a:pPr>
              <a:buFont typeface="Arial" panose="020B0604020202020204" pitchFamily="34" charset="0"/>
              <a:buChar char="•"/>
            </a:pPr>
            <a:r>
              <a:rPr lang="en-US" dirty="0"/>
              <a:t>Risks of discrimination against underrepresented groups</a:t>
            </a:r>
          </a:p>
          <a:p>
            <a:pPr>
              <a:buFont typeface="Arial" panose="020B0604020202020204" pitchFamily="34" charset="0"/>
              <a:buChar char="•"/>
            </a:pPr>
            <a:r>
              <a:rPr lang="en-US" dirty="0"/>
              <a:t>Importance of diverse and representative data for AI training</a:t>
            </a:r>
          </a:p>
          <a:p>
            <a:pPr>
              <a:buFont typeface="Arial" panose="020B0604020202020204" pitchFamily="34" charset="0"/>
              <a:buChar char="•"/>
            </a:pPr>
            <a:r>
              <a:rPr lang="en-US" dirty="0"/>
              <a:t>Algorithmic auditing for bias detection and mitigation</a:t>
            </a:r>
          </a:p>
          <a:p>
            <a:pPr>
              <a:buFont typeface="Arial" panose="020B0604020202020204" pitchFamily="34" charset="0"/>
              <a:buChar char="•"/>
            </a:pPr>
            <a:r>
              <a:rPr lang="en-US" dirty="0"/>
              <a:t>Promoting inclusive AI development teams and processes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42</a:t>
            </a:fld>
            <a:endParaRPr lang="en-US"/>
          </a:p>
        </p:txBody>
      </p:sp>
    </p:spTree>
    <p:extLst>
      <p:ext uri="{BB962C8B-B14F-4D97-AF65-F5344CB8AC3E}">
        <p14:creationId xmlns:p14="http://schemas.microsoft.com/office/powerpoint/2010/main" val="199463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Unequal access to AI technologies across different income levels Cost of AI solutions may limit adoption for low-income communities</a:t>
            </a:r>
          </a:p>
          <a:p>
            <a:pPr>
              <a:buFont typeface="Arial" panose="020B0604020202020204" pitchFamily="34" charset="0"/>
              <a:buChar char="•"/>
            </a:pPr>
            <a:r>
              <a:rPr lang="en-US" dirty="0"/>
              <a:t>Digital divide exacerbating existing socio-economic gaps</a:t>
            </a:r>
          </a:p>
          <a:p>
            <a:pPr>
              <a:buFont typeface="Arial" panose="020B0604020202020204" pitchFamily="34" charset="0"/>
              <a:buChar char="•"/>
            </a:pPr>
            <a:r>
              <a:rPr lang="en-US" dirty="0"/>
              <a:t>Differential impact of AI-driven job displacement Risk of disproportionate job losses for certain sectors/workers</a:t>
            </a:r>
          </a:p>
          <a:p>
            <a:pPr>
              <a:buFont typeface="Arial" panose="020B0604020202020204" pitchFamily="34" charset="0"/>
              <a:buChar char="•"/>
            </a:pPr>
            <a:r>
              <a:rPr lang="en-US" dirty="0"/>
              <a:t>Need for reskilling and economic transition support programs</a:t>
            </a:r>
          </a:p>
          <a:p>
            <a:pPr>
              <a:buFont typeface="Arial" panose="020B0604020202020204" pitchFamily="34" charset="0"/>
              <a:buChar char="•"/>
            </a:pPr>
            <a:r>
              <a:rPr lang="en-US" dirty="0"/>
              <a:t>Lack of representation in AI development AI algorithms risk perpetuating biases against underrepresented groups</a:t>
            </a:r>
          </a:p>
          <a:p>
            <a:pPr>
              <a:buFont typeface="Arial" panose="020B0604020202020204" pitchFamily="34" charset="0"/>
              <a:buChar char="•"/>
            </a:pPr>
            <a:r>
              <a:rPr lang="en-US" dirty="0"/>
              <a:t>Importance of diversity in AI teams and inclusive design practices</a:t>
            </a:r>
          </a:p>
          <a:p>
            <a:pPr>
              <a:buFont typeface="Arial" panose="020B0604020202020204" pitchFamily="34" charset="0"/>
              <a:buChar char="•"/>
            </a:pPr>
            <a:r>
              <a:rPr lang="en-US" dirty="0"/>
              <a:t>Uneven distribution of AI-enabled services and opportunities Urban-rural divide in access to AI-powered services (healthcare, education etc.)</a:t>
            </a:r>
          </a:p>
          <a:p>
            <a:pPr>
              <a:buFont typeface="Arial" panose="020B0604020202020204" pitchFamily="34" charset="0"/>
              <a:buChar char="•"/>
            </a:pPr>
            <a:r>
              <a:rPr lang="en-US" dirty="0"/>
              <a:t>Targeted efforts needed to extend AI benefits equitably</a:t>
            </a:r>
          </a:p>
          <a:p>
            <a:pPr>
              <a:buFont typeface="Arial" panose="020B0604020202020204" pitchFamily="34" charset="0"/>
              <a:buChar char="•"/>
            </a:pPr>
            <a:r>
              <a:rPr lang="en-US" dirty="0"/>
              <a:t>Ethical imperative for inclusive AI development Mitigating risks of AI widening socio-economic inequalities</a:t>
            </a:r>
          </a:p>
          <a:p>
            <a:pPr>
              <a:buFont typeface="Arial" panose="020B0604020202020204" pitchFamily="34" charset="0"/>
              <a:buChar char="•"/>
            </a:pPr>
            <a:r>
              <a:rPr lang="en-US" dirty="0"/>
              <a:t>Promoting fairness, non-discrimination and equal opportunities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43</a:t>
            </a:fld>
            <a:endParaRPr lang="en-US"/>
          </a:p>
        </p:txBody>
      </p:sp>
    </p:spTree>
    <p:extLst>
      <p:ext uri="{BB962C8B-B14F-4D97-AF65-F5344CB8AC3E}">
        <p14:creationId xmlns:p14="http://schemas.microsoft.com/office/powerpoint/2010/main" val="234000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innocent@sartify.com</a:t>
            </a:r>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58</a:t>
            </a:fld>
            <a:endParaRPr lang="en-US"/>
          </a:p>
        </p:txBody>
      </p:sp>
    </p:spTree>
    <p:extLst>
      <p:ext uri="{BB962C8B-B14F-4D97-AF65-F5344CB8AC3E}">
        <p14:creationId xmlns:p14="http://schemas.microsoft.com/office/powerpoint/2010/main" val="250277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70000"/>
              </a:lnSpc>
              <a:spcBef>
                <a:spcPts val="0"/>
              </a:spcBef>
              <a:spcAft>
                <a:spcPts val="0"/>
              </a:spcAft>
              <a:buSzPts val="852"/>
              <a:buNone/>
            </a:pPr>
            <a:r>
              <a:rPr lang="en-US" sz="1200" dirty="0"/>
              <a:t>Enterprise Custom Solutions: </a:t>
            </a:r>
          </a:p>
          <a:p>
            <a:pPr marL="457200" lvl="0" indent="-339725" algn="l" rtl="0">
              <a:lnSpc>
                <a:spcPct val="70000"/>
              </a:lnSpc>
              <a:spcBef>
                <a:spcPts val="0"/>
              </a:spcBef>
              <a:spcAft>
                <a:spcPts val="0"/>
              </a:spcAft>
              <a:buSzPts val="1750"/>
              <a:buChar char="-"/>
            </a:pPr>
            <a:r>
              <a:rPr lang="en-US" sz="1200" dirty="0"/>
              <a:t>Resume Parsing &amp; Jobs Recommendations, </a:t>
            </a:r>
            <a:r>
              <a:rPr lang="en-US" sz="1200" dirty="0" err="1"/>
              <a:t>Niajiri</a:t>
            </a:r>
            <a:r>
              <a:rPr lang="en-US" sz="1200" dirty="0"/>
              <a:t> Platform Limited. </a:t>
            </a:r>
          </a:p>
          <a:p>
            <a:pPr marL="457200" lvl="0" indent="-339725" algn="l" rtl="0">
              <a:lnSpc>
                <a:spcPct val="70000"/>
              </a:lnSpc>
              <a:spcBef>
                <a:spcPts val="0"/>
              </a:spcBef>
              <a:spcAft>
                <a:spcPts val="0"/>
              </a:spcAft>
              <a:buSzPts val="1750"/>
              <a:buChar char="-"/>
            </a:pPr>
            <a:r>
              <a:rPr lang="en-US" sz="1200" dirty="0"/>
              <a:t>Customer’s Assistant </a:t>
            </a:r>
            <a:r>
              <a:rPr lang="en-US" sz="1200" dirty="0" err="1"/>
              <a:t>ChatBot</a:t>
            </a:r>
            <a:r>
              <a:rPr lang="en-US" sz="1200" dirty="0"/>
              <a:t>, </a:t>
            </a:r>
            <a:r>
              <a:rPr lang="en-US" sz="1200" dirty="0" err="1"/>
              <a:t>AwamuPay</a:t>
            </a:r>
            <a:r>
              <a:rPr lang="en-US" sz="1200" dirty="0"/>
              <a:t>. </a:t>
            </a:r>
          </a:p>
          <a:p>
            <a:pPr marL="457200" lvl="0" indent="-339725" algn="l" rtl="0">
              <a:lnSpc>
                <a:spcPct val="70000"/>
              </a:lnSpc>
              <a:spcBef>
                <a:spcPts val="0"/>
              </a:spcBef>
              <a:spcAft>
                <a:spcPts val="0"/>
              </a:spcAft>
              <a:buSzPts val="1750"/>
              <a:buChar char="-"/>
            </a:pPr>
            <a:r>
              <a:rPr lang="en-US" sz="1200" dirty="0" err="1"/>
              <a:t>iPFGPT</a:t>
            </a:r>
            <a:r>
              <a:rPr lang="en-US" sz="1200" dirty="0"/>
              <a:t> - RAG Based System For </a:t>
            </a:r>
            <a:r>
              <a:rPr lang="en-US" sz="1200" dirty="0" err="1"/>
              <a:t>iPF</a:t>
            </a:r>
            <a:r>
              <a:rPr lang="en-US" sz="1200" dirty="0"/>
              <a:t> </a:t>
            </a:r>
            <a:r>
              <a:rPr lang="en-US" sz="1200" dirty="0" err="1"/>
              <a:t>Softwares</a:t>
            </a:r>
            <a:r>
              <a:rPr lang="en-US" sz="1200" dirty="0"/>
              <a:t>, </a:t>
            </a:r>
            <a:r>
              <a:rPr lang="en-US" sz="1200" dirty="0" err="1"/>
              <a:t>iPF</a:t>
            </a:r>
            <a:r>
              <a:rPr lang="en-US" sz="1200" dirty="0"/>
              <a:t> </a:t>
            </a:r>
            <a:r>
              <a:rPr lang="en-US" sz="1200" dirty="0" err="1"/>
              <a:t>SOftwares</a:t>
            </a:r>
            <a:r>
              <a:rPr lang="en-US" sz="1200" dirty="0"/>
              <a:t>. </a:t>
            </a:r>
          </a:p>
          <a:p>
            <a:pPr marL="457200" lvl="0" indent="-339725" algn="l" rtl="0">
              <a:lnSpc>
                <a:spcPct val="70000"/>
              </a:lnSpc>
              <a:spcBef>
                <a:spcPts val="0"/>
              </a:spcBef>
              <a:spcAft>
                <a:spcPts val="0"/>
              </a:spcAft>
              <a:buSzPts val="1750"/>
              <a:buChar char="-"/>
            </a:pPr>
            <a:r>
              <a:rPr lang="en-US" sz="1200" dirty="0"/>
              <a:t>Semantic Powered Search Feature &amp; Products List Personalization, </a:t>
            </a:r>
            <a:r>
              <a:rPr lang="en-US" sz="1200" dirty="0" err="1"/>
              <a:t>Biashara</a:t>
            </a:r>
            <a:r>
              <a:rPr lang="en-US" sz="1200" dirty="0"/>
              <a:t> Plus Limited. </a:t>
            </a:r>
          </a:p>
          <a:p>
            <a:pPr marL="0" lvl="0" indent="0" algn="l" rtl="0">
              <a:lnSpc>
                <a:spcPct val="70000"/>
              </a:lnSpc>
              <a:spcBef>
                <a:spcPts val="0"/>
              </a:spcBef>
              <a:spcAft>
                <a:spcPts val="0"/>
              </a:spcAft>
              <a:buSzPts val="852"/>
              <a:buNone/>
            </a:pPr>
            <a:endParaRPr lang="en-US" sz="1200" dirty="0"/>
          </a:p>
          <a:p>
            <a:pPr marL="0" lvl="0" indent="0" algn="l" rtl="0">
              <a:lnSpc>
                <a:spcPct val="70000"/>
              </a:lnSpc>
              <a:spcBef>
                <a:spcPts val="0"/>
              </a:spcBef>
              <a:spcAft>
                <a:spcPts val="0"/>
              </a:spcAft>
              <a:buSzPts val="852"/>
              <a:buNone/>
            </a:pPr>
            <a:r>
              <a:rPr lang="en-US" sz="1200" dirty="0"/>
              <a:t>Research: </a:t>
            </a:r>
          </a:p>
          <a:p>
            <a:pPr marL="457200" lvl="0" indent="-339725" algn="l" rtl="0">
              <a:lnSpc>
                <a:spcPct val="70000"/>
              </a:lnSpc>
              <a:spcBef>
                <a:spcPts val="1000"/>
              </a:spcBef>
              <a:spcAft>
                <a:spcPts val="0"/>
              </a:spcAft>
              <a:buSzPts val="1750"/>
              <a:buChar char="-"/>
            </a:pPr>
            <a:r>
              <a:rPr lang="en-US" sz="1200" dirty="0"/>
              <a:t>Open Source various Fine-tuned LLM for Swahili Language Example. Swahili Gemma, Llama, </a:t>
            </a:r>
            <a:r>
              <a:rPr lang="en-US" sz="1200" dirty="0" err="1"/>
              <a:t>Mixtral</a:t>
            </a:r>
            <a:r>
              <a:rPr lang="en-US" sz="1200" dirty="0"/>
              <a:t> etc. </a:t>
            </a:r>
          </a:p>
          <a:p>
            <a:pPr marL="457200" lvl="0" indent="-339725" algn="l" rtl="0">
              <a:lnSpc>
                <a:spcPct val="70000"/>
              </a:lnSpc>
              <a:spcBef>
                <a:spcPts val="0"/>
              </a:spcBef>
              <a:spcAft>
                <a:spcPts val="0"/>
              </a:spcAft>
              <a:buSzPts val="1750"/>
              <a:buChar char="-"/>
            </a:pPr>
            <a:r>
              <a:rPr lang="en-US" sz="1200" dirty="0" err="1"/>
              <a:t>AviLaMa</a:t>
            </a:r>
            <a:r>
              <a:rPr lang="en-US" sz="1200" dirty="0"/>
              <a:t> : African Vision-Languages Pre-Training Model. [Learn Visual Concepts Directly From African Language Supervision, A work towards zero shot image retrieval and ranking tasks, zero image classification, visual QA &amp; Conversational AI, Art &amp; Image generation guiding &amp; condition task, text image analysis and content moderation all done in our African Languages. ]</a:t>
            </a:r>
          </a:p>
          <a:p>
            <a:pPr marL="457200" lvl="0" indent="-339725" algn="l" rtl="0">
              <a:lnSpc>
                <a:spcPct val="70000"/>
              </a:lnSpc>
              <a:spcBef>
                <a:spcPts val="0"/>
              </a:spcBef>
              <a:spcAft>
                <a:spcPts val="0"/>
              </a:spcAft>
              <a:buSzPts val="1750"/>
              <a:buChar char="-"/>
            </a:pPr>
            <a:r>
              <a:rPr lang="en-US" sz="1200" dirty="0"/>
              <a:t>African Languages Datasets to power various LLM research &amp; development in Africa. </a:t>
            </a:r>
          </a:p>
          <a:p>
            <a:pPr marL="457200" lvl="0" indent="-339725" algn="l" rtl="0">
              <a:lnSpc>
                <a:spcPct val="70000"/>
              </a:lnSpc>
              <a:spcBef>
                <a:spcPts val="0"/>
              </a:spcBef>
              <a:spcAft>
                <a:spcPts val="0"/>
              </a:spcAft>
              <a:buSzPts val="1750"/>
              <a:buChar char="-"/>
            </a:pPr>
            <a:r>
              <a:rPr lang="en-US" sz="1200" dirty="0"/>
              <a:t>A Cassava Categorization Way (Detection &amp; Classification) with AI. </a:t>
            </a:r>
          </a:p>
          <a:p>
            <a:pPr marL="457200" lvl="0" indent="-339725" algn="l" rtl="0">
              <a:lnSpc>
                <a:spcPct val="70000"/>
              </a:lnSpc>
              <a:spcBef>
                <a:spcPts val="0"/>
              </a:spcBef>
              <a:spcAft>
                <a:spcPts val="0"/>
              </a:spcAft>
              <a:buSzPts val="1750"/>
              <a:buChar char="-"/>
            </a:pPr>
            <a:r>
              <a:rPr lang="en-US" sz="1200" dirty="0"/>
              <a:t>Swahili LLM Evaluation Benchmark Platform. </a:t>
            </a:r>
          </a:p>
          <a:p>
            <a:pPr marL="0" lvl="0" indent="0" algn="l" rtl="0">
              <a:lnSpc>
                <a:spcPct val="90000"/>
              </a:lnSpc>
              <a:spcBef>
                <a:spcPts val="0"/>
              </a:spcBef>
              <a:spcAft>
                <a:spcPts val="0"/>
              </a:spcAft>
              <a:buNone/>
            </a:pPr>
            <a:br>
              <a:rPr lang="en-US" dirty="0"/>
            </a:br>
            <a:r>
              <a:rPr lang="en-US" sz="1200" dirty="0"/>
              <a:t>Our Current In-House Developing Products: Welcome to Join a Waitlist. </a:t>
            </a:r>
          </a:p>
          <a:p>
            <a:pPr marL="0" lvl="0" indent="0" algn="l" rtl="0">
              <a:lnSpc>
                <a:spcPct val="90000"/>
              </a:lnSpc>
              <a:spcBef>
                <a:spcPts val="0"/>
              </a:spcBef>
              <a:spcAft>
                <a:spcPts val="0"/>
              </a:spcAft>
              <a:buNone/>
            </a:pPr>
            <a:r>
              <a:rPr lang="en-US" sz="1200" dirty="0"/>
              <a:t> </a:t>
            </a:r>
          </a:p>
          <a:p>
            <a:pPr marL="457200" lvl="0" indent="-368300" algn="l" rtl="0">
              <a:lnSpc>
                <a:spcPct val="90000"/>
              </a:lnSpc>
              <a:spcBef>
                <a:spcPts val="0"/>
              </a:spcBef>
              <a:spcAft>
                <a:spcPts val="0"/>
              </a:spcAft>
              <a:buSzPts val="2200"/>
              <a:buChar char="-"/>
            </a:pPr>
            <a:r>
              <a:rPr lang="en-US" sz="1200" dirty="0" err="1"/>
              <a:t>Docipro</a:t>
            </a:r>
            <a:r>
              <a:rPr lang="en-US" sz="1200" dirty="0"/>
              <a:t> : Intelligent Document Processing Autopilot, a way to uncover valuable insights effortless from any unstructured data within complex manual business workflow- Powered by AI.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Fotopic</a:t>
            </a:r>
            <a:r>
              <a:rPr lang="en-US" sz="1200" dirty="0"/>
              <a:t> : AI-powered photographic App.  Instantly get quality photographic pictures for your single phone-taken photo. This cover different variations, </a:t>
            </a:r>
            <a:r>
              <a:rPr lang="en-US" sz="1200" dirty="0" err="1"/>
              <a:t>lookings</a:t>
            </a:r>
            <a:r>
              <a:rPr lang="en-US" sz="1200" dirty="0"/>
              <a:t>  environment,  clothes </a:t>
            </a:r>
            <a:r>
              <a:rPr lang="en-US" sz="1200" dirty="0" err="1"/>
              <a:t>etc</a:t>
            </a:r>
            <a:r>
              <a:rPr lang="en-US" sz="1200" dirty="0"/>
              <a:t>…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Resuma</a:t>
            </a:r>
            <a:r>
              <a:rPr lang="en-US" sz="1200" dirty="0"/>
              <a:t> </a:t>
            </a:r>
            <a:r>
              <a:rPr lang="en-US" sz="1200" dirty="0" err="1"/>
              <a:t>Platfrom</a:t>
            </a:r>
            <a:r>
              <a:rPr lang="en-US" sz="1200" dirty="0"/>
              <a:t> : Brainstorm, Craft </a:t>
            </a:r>
            <a:r>
              <a:rPr lang="en-US" sz="1200" dirty="0" err="1"/>
              <a:t>Profesional</a:t>
            </a:r>
            <a:r>
              <a:rPr lang="en-US" sz="1200" dirty="0"/>
              <a:t> CV &amp; Get your desired Job Instantly, all powered by AI (</a:t>
            </a:r>
            <a:r>
              <a:rPr lang="en-US" sz="1200" dirty="0" err="1"/>
              <a:t>Docipro</a:t>
            </a:r>
            <a:r>
              <a:rPr lang="en-US" sz="1200" dirty="0"/>
              <a:t> &amp; Conversional AI). </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6</a:t>
            </a:fld>
            <a:endParaRPr lang="en-US"/>
          </a:p>
        </p:txBody>
      </p:sp>
    </p:spTree>
    <p:extLst>
      <p:ext uri="{BB962C8B-B14F-4D97-AF65-F5344CB8AC3E}">
        <p14:creationId xmlns:p14="http://schemas.microsoft.com/office/powerpoint/2010/main" val="327016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13</a:t>
            </a:fld>
            <a:endParaRPr lang="en-US"/>
          </a:p>
        </p:txBody>
      </p:sp>
    </p:spTree>
    <p:extLst>
      <p:ext uri="{BB962C8B-B14F-4D97-AF65-F5344CB8AC3E}">
        <p14:creationId xmlns:p14="http://schemas.microsoft.com/office/powerpoint/2010/main" val="364725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pPr>
              <a:buFont typeface="Arial" panose="020B0604020202020204" pitchFamily="34" charset="0"/>
              <a:buChar char="•"/>
            </a:pPr>
            <a:r>
              <a:rPr lang="en-US" dirty="0"/>
              <a:t>Computing Power AI systems, especially deep learning models, require significant computational resources.</a:t>
            </a:r>
          </a:p>
          <a:p>
            <a:pPr>
              <a:buFont typeface="Arial" panose="020B0604020202020204" pitchFamily="34" charset="0"/>
              <a:buChar char="•"/>
            </a:pPr>
            <a:r>
              <a:rPr lang="en-US" dirty="0"/>
              <a:t>High-performance CPUs, GPUs, and specialized hardware accelerate training and inference.</a:t>
            </a:r>
          </a:p>
          <a:p>
            <a:pPr>
              <a:buFont typeface="Arial" panose="020B0604020202020204" pitchFamily="34" charset="0"/>
              <a:buChar char="•"/>
            </a:pPr>
            <a:r>
              <a:rPr lang="en-US" dirty="0"/>
              <a:t>Cloud computing and distributed systems enable access to vast computing power.</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Software Tools AI development relies on various software tools and frameworks.</a:t>
            </a:r>
          </a:p>
          <a:p>
            <a:pPr>
              <a:buFont typeface="Arial" panose="020B0604020202020204" pitchFamily="34" charset="0"/>
              <a:buChar char="•"/>
            </a:pPr>
            <a:r>
              <a:rPr lang="en-US" dirty="0"/>
              <a:t>Examples include TensorFlow, </a:t>
            </a:r>
            <a:r>
              <a:rPr lang="en-US" dirty="0" err="1"/>
              <a:t>PyTorch</a:t>
            </a:r>
            <a:r>
              <a:rPr lang="en-US" dirty="0"/>
              <a:t>, Scikit-Learn, </a:t>
            </a:r>
            <a:r>
              <a:rPr lang="en-US" dirty="0" err="1"/>
              <a:t>Keras</a:t>
            </a:r>
            <a:r>
              <a:rPr lang="en-US" dirty="0"/>
              <a:t>, and more.</a:t>
            </a:r>
          </a:p>
          <a:p>
            <a:pPr>
              <a:buFont typeface="Arial" panose="020B0604020202020204" pitchFamily="34" charset="0"/>
              <a:buChar char="•"/>
            </a:pPr>
            <a:r>
              <a:rPr lang="en-US" dirty="0"/>
              <a:t>These tools simplify the development, training, and deployment of AI models.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14</a:t>
            </a:fld>
            <a:endParaRPr lang="en-US"/>
          </a:p>
        </p:txBody>
      </p:sp>
    </p:spTree>
    <p:extLst>
      <p:ext uri="{BB962C8B-B14F-4D97-AF65-F5344CB8AC3E}">
        <p14:creationId xmlns:p14="http://schemas.microsoft.com/office/powerpoint/2010/main" val="55137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Augmentation or Automation decision requires a Desirability, Viability &amp; Feasibility Assessment </a:t>
            </a:r>
          </a:p>
        </p:txBody>
      </p:sp>
      <p:sp>
        <p:nvSpPr>
          <p:cNvPr id="4" name="Slide Number Placeholder 3"/>
          <p:cNvSpPr>
            <a:spLocks noGrp="1"/>
          </p:cNvSpPr>
          <p:nvPr>
            <p:ph type="sldNum" sz="quarter" idx="5"/>
          </p:nvPr>
        </p:nvSpPr>
        <p:spPr/>
        <p:txBody>
          <a:bodyPr/>
          <a:lstStyle/>
          <a:p>
            <a:fld id="{841FE37A-7181-164D-A063-912F8E130180}" type="slidenum">
              <a:rPr lang="en-US" smtClean="0"/>
              <a:t>15</a:t>
            </a:fld>
            <a:endParaRPr lang="en-US"/>
          </a:p>
        </p:txBody>
      </p:sp>
    </p:spTree>
    <p:extLst>
      <p:ext uri="{BB962C8B-B14F-4D97-AF65-F5344CB8AC3E}">
        <p14:creationId xmlns:p14="http://schemas.microsoft.com/office/powerpoint/2010/main" val="1363868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Multimodal AI: Integration of multiple data modalities (text, image, video, audio). Enables AI systems to perceive and understand the world more holistically.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Explainable AI (XAI): Development of AI models that can explain their decision-making process. Increases transparency, trustworthiness, and accountability of AI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AI for Climate Change and Sustainability Use of AI to address environmental challenges, such as carbon footprint reduction, natural resource management, and disaster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AI in Healthcare: Applications in medical imaging, drug discovery, disease diagnosis, and personalized medicine. Potential to improve patient outcomes and healthcare accessibility</a:t>
            </a:r>
          </a:p>
          <a:p>
            <a:pPr>
              <a:buFont typeface="Arial" panose="020B0604020202020204" pitchFamily="34" charset="0"/>
              <a:buChar char="•"/>
            </a:pPr>
            <a:r>
              <a:rPr lang="en-US" sz="1200" dirty="0"/>
              <a:t>AI and Robotics: Integration of AI into robotic systems for automation, manufacturing, and service tasks</a:t>
            </a:r>
          </a:p>
          <a:p>
            <a:pPr>
              <a:buFont typeface="Arial" panose="020B0604020202020204" pitchFamily="34" charset="0"/>
              <a:buChar char="•"/>
            </a:pPr>
            <a:r>
              <a:rPr lang="en-US" sz="1200" dirty="0"/>
              <a:t>Collaborative robots (</a:t>
            </a:r>
            <a:r>
              <a:rPr lang="en-US" sz="1200" dirty="0" err="1"/>
              <a:t>cobots</a:t>
            </a:r>
            <a:r>
              <a:rPr lang="en-US" sz="1200" dirty="0"/>
              <a:t>) working alongside humans</a:t>
            </a:r>
          </a:p>
          <a:p>
            <a:pPr algn="just">
              <a:buFont typeface="Arial" panose="020B0604020202020204" pitchFamily="34" charset="0"/>
              <a:buChar char="•"/>
            </a:pPr>
            <a:r>
              <a:rPr lang="en-US" sz="1200" dirty="0"/>
              <a:t> AI-powered cybersecurity AI models for detecting and preventing cyber threats, malware, and anomalies</a:t>
            </a:r>
          </a:p>
          <a:p>
            <a:pPr>
              <a:buFont typeface="Arial" panose="020B0604020202020204" pitchFamily="34" charset="0"/>
              <a:buChar char="•"/>
            </a:pPr>
            <a:r>
              <a:rPr lang="en-US" sz="1200" dirty="0"/>
              <a:t>Enhancing security and protection against evolving cyber threats</a:t>
            </a:r>
          </a:p>
          <a:p>
            <a:pPr>
              <a:buFont typeface="Arial" panose="020B0604020202020204" pitchFamily="34" charset="0"/>
              <a:buChar char="•"/>
            </a:pPr>
            <a:r>
              <a:rPr lang="en-US" sz="1200" dirty="0"/>
              <a:t>AI Ethics and Regulation Increasing focus on responsible AI development and deployment</a:t>
            </a:r>
          </a:p>
          <a:p>
            <a:pPr>
              <a:buFont typeface="Arial" panose="020B0604020202020204" pitchFamily="34" charset="0"/>
              <a:buChar char="•"/>
            </a:pPr>
            <a:r>
              <a:rPr lang="en-US" sz="1200" dirty="0"/>
              <a:t>Ethical frameworks, guidelines, and regulations to mitigate risks and biases</a:t>
            </a:r>
          </a:p>
          <a:p>
            <a:pPr>
              <a:buFont typeface="Arial" panose="020B0604020202020204" pitchFamily="34" charset="0"/>
              <a:buChar char="•"/>
            </a:pPr>
            <a:r>
              <a:rPr lang="en-US" sz="1200" dirty="0"/>
              <a:t>Quantum AI Exploration of combining quantum computing with AI for faster processing and problem-solving</a:t>
            </a:r>
          </a:p>
          <a:p>
            <a:pPr>
              <a:buFont typeface="Arial" panose="020B0604020202020204" pitchFamily="34" charset="0"/>
              <a:buChar char="•"/>
            </a:pPr>
            <a:r>
              <a:rPr lang="en-US" sz="1200" dirty="0"/>
              <a:t>Potential breakthroughs in areas like optimization, simulation, and cryptography</a:t>
            </a:r>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21</a:t>
            </a:fld>
            <a:endParaRPr lang="en-US"/>
          </a:p>
        </p:txBody>
      </p:sp>
    </p:spTree>
    <p:extLst>
      <p:ext uri="{BB962C8B-B14F-4D97-AF65-F5344CB8AC3E}">
        <p14:creationId xmlns:p14="http://schemas.microsoft.com/office/powerpoint/2010/main" val="4011093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Applications of AI in Healthcare in Tanzania</a:t>
            </a:r>
          </a:p>
          <a:p>
            <a:pPr>
              <a:buFont typeface="+mj-lt"/>
              <a:buAutoNum type="arabicPeriod"/>
            </a:pPr>
            <a:r>
              <a:rPr lang="en-US" dirty="0"/>
              <a:t>Disease Diagnosis and Treatment </a:t>
            </a:r>
          </a:p>
          <a:p>
            <a:pPr marL="742950" lvl="1" indent="-285750">
              <a:buFont typeface="+mj-lt"/>
              <a:buAutoNum type="arabicPeriod"/>
            </a:pPr>
            <a:r>
              <a:rPr lang="en-US" dirty="0"/>
              <a:t>Use of AI and machine learning for early and accurate disease detection</a:t>
            </a:r>
          </a:p>
          <a:p>
            <a:pPr marL="742950" lvl="1" indent="-285750">
              <a:buFont typeface="+mj-lt"/>
              <a:buAutoNum type="arabicPeriod"/>
            </a:pPr>
            <a:r>
              <a:rPr lang="en-US" dirty="0"/>
              <a:t>Analysis of medical images (X-rays, CT scans, MRI) for diagnostic purposes</a:t>
            </a:r>
          </a:p>
          <a:p>
            <a:pPr marL="742950" lvl="1" indent="-285750">
              <a:buFont typeface="+mj-lt"/>
              <a:buAutoNum type="arabicPeriod"/>
            </a:pPr>
            <a:r>
              <a:rPr lang="en-US" dirty="0"/>
              <a:t>Development of personalized treatment plans based on patient data</a:t>
            </a:r>
          </a:p>
          <a:p>
            <a:pPr>
              <a:buFont typeface="+mj-lt"/>
              <a:buAutoNum type="arabicPeriod"/>
            </a:pPr>
            <a:r>
              <a:rPr lang="en-US" dirty="0"/>
              <a:t>Drug Discovery and Development </a:t>
            </a:r>
          </a:p>
          <a:p>
            <a:pPr marL="742950" lvl="1" indent="-285750">
              <a:buFont typeface="+mj-lt"/>
              <a:buAutoNum type="arabicPeriod"/>
            </a:pPr>
            <a:r>
              <a:rPr lang="en-US" dirty="0"/>
              <a:t>Application of AI in molecular modeling and drug design</a:t>
            </a:r>
          </a:p>
          <a:p>
            <a:pPr marL="742950" lvl="1" indent="-285750">
              <a:buFont typeface="+mj-lt"/>
              <a:buAutoNum type="arabicPeriod"/>
            </a:pPr>
            <a:r>
              <a:rPr lang="en-US" dirty="0"/>
              <a:t>Identification of potential drug candidates and their interactions</a:t>
            </a:r>
          </a:p>
          <a:p>
            <a:pPr marL="742950" lvl="1" indent="-285750">
              <a:buFont typeface="+mj-lt"/>
              <a:buAutoNum type="arabicPeriod"/>
            </a:pPr>
            <a:r>
              <a:rPr lang="en-US" dirty="0"/>
              <a:t>Accelerating the drug development process</a:t>
            </a:r>
          </a:p>
          <a:p>
            <a:pPr>
              <a:buFont typeface="+mj-lt"/>
              <a:buAutoNum type="arabicPeriod"/>
            </a:pPr>
            <a:r>
              <a:rPr lang="en-US" dirty="0"/>
              <a:t>Epidemic and Pandemic Management </a:t>
            </a:r>
          </a:p>
          <a:p>
            <a:pPr marL="742950" lvl="1" indent="-285750">
              <a:buFont typeface="+mj-lt"/>
              <a:buAutoNum type="arabicPeriod"/>
            </a:pPr>
            <a:r>
              <a:rPr lang="en-US" dirty="0"/>
              <a:t>AI-powered modeling and forecasting of disease spread</a:t>
            </a:r>
          </a:p>
          <a:p>
            <a:pPr marL="742950" lvl="1" indent="-285750">
              <a:buFont typeface="+mj-lt"/>
              <a:buAutoNum type="arabicPeriod"/>
            </a:pPr>
            <a:r>
              <a:rPr lang="en-US" dirty="0"/>
              <a:t>Optimizing resource allocation and decision-making during outbreaks</a:t>
            </a:r>
          </a:p>
          <a:p>
            <a:pPr marL="742950" lvl="1" indent="-285750">
              <a:buFont typeface="+mj-lt"/>
              <a:buAutoNum type="arabicPeriod"/>
            </a:pPr>
            <a:r>
              <a:rPr lang="en-US" dirty="0"/>
              <a:t>Example: COVID-19 testing support (</a:t>
            </a:r>
            <a:r>
              <a:rPr lang="en-US" dirty="0" err="1"/>
              <a:t>Ifakara</a:t>
            </a:r>
            <a:r>
              <a:rPr lang="en-US" dirty="0"/>
              <a:t> Health Institute)</a:t>
            </a:r>
          </a:p>
          <a:p>
            <a:pPr>
              <a:buFont typeface="+mj-lt"/>
              <a:buAutoNum type="arabicPeriod"/>
            </a:pPr>
            <a:r>
              <a:rPr lang="en-US" dirty="0"/>
              <a:t>Health Data Management </a:t>
            </a:r>
          </a:p>
          <a:p>
            <a:pPr marL="742950" lvl="1" indent="-285750">
              <a:buFont typeface="+mj-lt"/>
              <a:buAutoNum type="arabicPeriod"/>
            </a:pPr>
            <a:r>
              <a:rPr lang="en-US" dirty="0"/>
              <a:t>AI-driven analysis of large healthcare datasets (electronic medical records, clinical notes)</a:t>
            </a:r>
          </a:p>
          <a:p>
            <a:pPr marL="742950" lvl="1" indent="-285750">
              <a:buFont typeface="+mj-lt"/>
              <a:buAutoNum type="arabicPeriod"/>
            </a:pPr>
            <a:r>
              <a:rPr lang="en-US" dirty="0"/>
              <a:t>Identification of patterns, trends, and potential risk factors</a:t>
            </a:r>
          </a:p>
          <a:p>
            <a:pPr marL="742950" lvl="1" indent="-285750">
              <a:buFont typeface="+mj-lt"/>
              <a:buAutoNum type="arabicPeriod"/>
            </a:pPr>
            <a:r>
              <a:rPr lang="en-US" dirty="0"/>
              <a:t>Improving patient care and healthcare system efficiency</a:t>
            </a:r>
          </a:p>
          <a:p>
            <a:pPr>
              <a:buFont typeface="+mj-lt"/>
              <a:buAutoNum type="arabicPeriod"/>
            </a:pPr>
            <a:r>
              <a:rPr lang="en-US" dirty="0"/>
              <a:t>Remote Patient Monitoring </a:t>
            </a:r>
          </a:p>
          <a:p>
            <a:pPr marL="742950" lvl="1" indent="-285750">
              <a:buFont typeface="+mj-lt"/>
              <a:buAutoNum type="arabicPeriod"/>
            </a:pPr>
            <a:r>
              <a:rPr lang="en-US" dirty="0"/>
              <a:t>Use of AI and IoT devices for continuous monitoring of patient vitals</a:t>
            </a:r>
          </a:p>
          <a:p>
            <a:pPr marL="742950" lvl="1" indent="-285750">
              <a:buFont typeface="+mj-lt"/>
              <a:buAutoNum type="arabicPeriod"/>
            </a:pPr>
            <a:r>
              <a:rPr lang="en-US" dirty="0"/>
              <a:t>Early detection of health issues and proactive intervention</a:t>
            </a:r>
          </a:p>
          <a:p>
            <a:pPr marL="742950" lvl="1" indent="-285750">
              <a:buFont typeface="+mj-lt"/>
              <a:buAutoNum type="arabicPeriod"/>
            </a:pPr>
            <a:r>
              <a:rPr lang="en-US" dirty="0"/>
              <a:t>Enabling remote healthcare access in underserved areas</a:t>
            </a:r>
          </a:p>
          <a:p>
            <a:pPr>
              <a:buFont typeface="+mj-lt"/>
              <a:buAutoNum type="arabicPeriod"/>
            </a:pPr>
            <a:r>
              <a:rPr lang="en-US" dirty="0"/>
              <a:t>Mental Health Support </a:t>
            </a:r>
          </a:p>
          <a:p>
            <a:pPr marL="742950" lvl="1" indent="-285750">
              <a:buFont typeface="+mj-lt"/>
              <a:buAutoNum type="arabicPeriod"/>
            </a:pPr>
            <a:r>
              <a:rPr lang="en-US" dirty="0"/>
              <a:t>AI-powered chatbots and virtual assistants for mental health counseling</a:t>
            </a:r>
          </a:p>
          <a:p>
            <a:pPr marL="742950" lvl="1" indent="-285750">
              <a:buFont typeface="+mj-lt"/>
              <a:buAutoNum type="arabicPeriod"/>
            </a:pPr>
            <a:r>
              <a:rPr lang="en-US" dirty="0"/>
              <a:t>Example: Addressing adolescent mental health needs through digital technologies</a:t>
            </a:r>
          </a:p>
          <a:p>
            <a:pPr>
              <a:buFont typeface="+mj-lt"/>
              <a:buAutoNum type="arabicPeriod"/>
            </a:pPr>
            <a:r>
              <a:rPr lang="en-US" dirty="0"/>
              <a:t>Health System Administration </a:t>
            </a:r>
          </a:p>
          <a:p>
            <a:pPr marL="742950" lvl="1" indent="-285750">
              <a:buFont typeface="+mj-lt"/>
              <a:buAutoNum type="arabicPeriod"/>
            </a:pPr>
            <a:r>
              <a:rPr lang="en-US" dirty="0"/>
              <a:t>AI-based optimization of resource allocation and scheduling</a:t>
            </a:r>
          </a:p>
          <a:p>
            <a:pPr marL="742950" lvl="1" indent="-285750">
              <a:buFont typeface="+mj-lt"/>
              <a:buAutoNum type="arabicPeriod"/>
            </a:pPr>
            <a:r>
              <a:rPr lang="en-US" dirty="0"/>
              <a:t>Streamlining processes and reducing administrative burdens</a:t>
            </a:r>
          </a:p>
          <a:p>
            <a:pPr marL="742950" lvl="1" indent="-285750">
              <a:buFont typeface="+mj-lt"/>
              <a:buAutoNum type="arabicPeriod"/>
            </a:pPr>
            <a:r>
              <a:rPr lang="en-US" dirty="0"/>
              <a:t>Example: Centre for Digital Health (CDH) initiatives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31</a:t>
            </a:fld>
            <a:endParaRPr lang="en-US"/>
          </a:p>
        </p:txBody>
      </p:sp>
    </p:spTree>
    <p:extLst>
      <p:ext uri="{BB962C8B-B14F-4D97-AF65-F5344CB8AC3E}">
        <p14:creationId xmlns:p14="http://schemas.microsoft.com/office/powerpoint/2010/main" val="191824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suggested content for Slide 14: Agriculture:</a:t>
            </a:r>
          </a:p>
          <a:p>
            <a:r>
              <a:rPr lang="en-US" dirty="0"/>
              <a:t>Slide 14: Applications of AI in Agriculture</a:t>
            </a:r>
          </a:p>
          <a:p>
            <a:pPr>
              <a:buFont typeface="+mj-lt"/>
              <a:buAutoNum type="arabicPeriod"/>
            </a:pPr>
            <a:r>
              <a:rPr lang="en-US" dirty="0"/>
              <a:t>Precision Farming </a:t>
            </a:r>
          </a:p>
          <a:p>
            <a:pPr marL="742950" lvl="1" indent="-285750">
              <a:buFont typeface="+mj-lt"/>
              <a:buAutoNum type="arabicPeriod"/>
            </a:pPr>
            <a:r>
              <a:rPr lang="en-US" dirty="0"/>
              <a:t>Use of AI and machine learning for optimizing crop yields</a:t>
            </a:r>
          </a:p>
          <a:p>
            <a:pPr marL="742950" lvl="1" indent="-285750">
              <a:buFont typeface="+mj-lt"/>
              <a:buAutoNum type="arabicPeriod"/>
            </a:pPr>
            <a:r>
              <a:rPr lang="en-US" dirty="0"/>
              <a:t>Soil analysis, weather forecasting, and predictive modeling</a:t>
            </a:r>
          </a:p>
          <a:p>
            <a:pPr marL="742950" lvl="1" indent="-285750">
              <a:buFont typeface="+mj-lt"/>
              <a:buAutoNum type="arabicPeriod"/>
            </a:pPr>
            <a:r>
              <a:rPr lang="en-US" dirty="0"/>
              <a:t>Enabling precise application of water, fertilizers, and pesticides</a:t>
            </a:r>
          </a:p>
          <a:p>
            <a:pPr>
              <a:buFont typeface="+mj-lt"/>
              <a:buAutoNum type="arabicPeriod"/>
            </a:pPr>
            <a:r>
              <a:rPr lang="en-US" dirty="0"/>
              <a:t>Crop Monitoring and Disease Detection </a:t>
            </a:r>
          </a:p>
          <a:p>
            <a:pPr marL="742950" lvl="1" indent="-285750">
              <a:buFont typeface="+mj-lt"/>
              <a:buAutoNum type="arabicPeriod"/>
            </a:pPr>
            <a:r>
              <a:rPr lang="en-US" dirty="0"/>
              <a:t>AI-powered analysis of satellite and drone imagery</a:t>
            </a:r>
          </a:p>
          <a:p>
            <a:pPr marL="742950" lvl="1" indent="-285750">
              <a:buFont typeface="+mj-lt"/>
              <a:buAutoNum type="arabicPeriod"/>
            </a:pPr>
            <a:r>
              <a:rPr lang="en-US" dirty="0"/>
              <a:t>Early detection of crop diseases, pests, and nutrient deficiencies</a:t>
            </a:r>
          </a:p>
          <a:p>
            <a:pPr marL="742950" lvl="1" indent="-285750">
              <a:buFont typeface="+mj-lt"/>
              <a:buAutoNum type="arabicPeriod"/>
            </a:pPr>
            <a:r>
              <a:rPr lang="en-US" dirty="0"/>
              <a:t>Timely intervention and management of crop health</a:t>
            </a:r>
          </a:p>
          <a:p>
            <a:pPr>
              <a:buFont typeface="+mj-lt"/>
              <a:buAutoNum type="arabicPeriod"/>
            </a:pPr>
            <a:r>
              <a:rPr lang="en-US" dirty="0"/>
              <a:t>Pest and Weed Control </a:t>
            </a:r>
          </a:p>
          <a:p>
            <a:pPr marL="742950" lvl="1" indent="-285750">
              <a:buFont typeface="+mj-lt"/>
              <a:buAutoNum type="arabicPeriod"/>
            </a:pPr>
            <a:r>
              <a:rPr lang="en-US" dirty="0"/>
              <a:t>AI-based identification and classification of pests and weeds</a:t>
            </a:r>
          </a:p>
          <a:p>
            <a:pPr marL="742950" lvl="1" indent="-285750">
              <a:buFont typeface="+mj-lt"/>
              <a:buAutoNum type="arabicPeriod"/>
            </a:pPr>
            <a:r>
              <a:rPr lang="en-US" dirty="0"/>
              <a:t>Targeted and efficient application of pesticides and herbicides</a:t>
            </a:r>
          </a:p>
          <a:p>
            <a:pPr marL="742950" lvl="1" indent="-285750">
              <a:buFont typeface="+mj-lt"/>
              <a:buAutoNum type="arabicPeriod"/>
            </a:pPr>
            <a:r>
              <a:rPr lang="en-US" dirty="0"/>
              <a:t>Reducing crop losses and environmental impact</a:t>
            </a:r>
          </a:p>
          <a:p>
            <a:pPr>
              <a:buFont typeface="+mj-lt"/>
              <a:buAutoNum type="arabicPeriod"/>
            </a:pPr>
            <a:r>
              <a:rPr lang="en-US" dirty="0"/>
              <a:t>Yield Prediction and Forecasting </a:t>
            </a:r>
          </a:p>
          <a:p>
            <a:pPr marL="742950" lvl="1" indent="-285750">
              <a:buFont typeface="+mj-lt"/>
              <a:buAutoNum type="arabicPeriod"/>
            </a:pPr>
            <a:r>
              <a:rPr lang="en-US" dirty="0"/>
              <a:t>AI models for accurate prediction of crop yields</a:t>
            </a:r>
          </a:p>
          <a:p>
            <a:pPr marL="742950" lvl="1" indent="-285750">
              <a:buFont typeface="+mj-lt"/>
              <a:buAutoNum type="arabicPeriod"/>
            </a:pPr>
            <a:r>
              <a:rPr lang="en-US" dirty="0"/>
              <a:t>Factoring in weather patterns, soil conditions, and historical data</a:t>
            </a:r>
          </a:p>
          <a:p>
            <a:pPr marL="742950" lvl="1" indent="-285750">
              <a:buFont typeface="+mj-lt"/>
              <a:buAutoNum type="arabicPeriod"/>
            </a:pPr>
            <a:r>
              <a:rPr lang="en-US" dirty="0"/>
              <a:t>Supporting decision-making and resource allocation</a:t>
            </a:r>
          </a:p>
          <a:p>
            <a:pPr>
              <a:buFont typeface="+mj-lt"/>
              <a:buAutoNum type="arabicPeriod"/>
            </a:pPr>
            <a:r>
              <a:rPr lang="en-US" dirty="0"/>
              <a:t>Livestock Management </a:t>
            </a:r>
          </a:p>
          <a:p>
            <a:pPr marL="742950" lvl="1" indent="-285750">
              <a:buFont typeface="+mj-lt"/>
              <a:buAutoNum type="arabicPeriod"/>
            </a:pPr>
            <a:r>
              <a:rPr lang="en-US" dirty="0"/>
              <a:t>AI-enabled monitoring of livestock health and behavior</a:t>
            </a:r>
          </a:p>
          <a:p>
            <a:pPr marL="742950" lvl="1" indent="-285750">
              <a:buFont typeface="+mj-lt"/>
              <a:buAutoNum type="arabicPeriod"/>
            </a:pPr>
            <a:r>
              <a:rPr lang="en-US" dirty="0"/>
              <a:t>Optimizing feed and nutrition for improved productivity</a:t>
            </a:r>
          </a:p>
          <a:p>
            <a:pPr marL="742950" lvl="1" indent="-285750">
              <a:buFont typeface="+mj-lt"/>
              <a:buAutoNum type="arabicPeriod"/>
            </a:pPr>
            <a:r>
              <a:rPr lang="en-US" dirty="0"/>
              <a:t>Early detection of diseases and proactive treatment</a:t>
            </a:r>
          </a:p>
          <a:p>
            <a:pPr>
              <a:buFont typeface="+mj-lt"/>
              <a:buAutoNum type="arabicPeriod"/>
            </a:pPr>
            <a:r>
              <a:rPr lang="en-US" dirty="0"/>
              <a:t>Supply Chain Optimization </a:t>
            </a:r>
          </a:p>
          <a:p>
            <a:pPr marL="742950" lvl="1" indent="-285750">
              <a:buFont typeface="+mj-lt"/>
              <a:buAutoNum type="arabicPeriod"/>
            </a:pPr>
            <a:r>
              <a:rPr lang="en-US" dirty="0"/>
              <a:t>AI-driven optimization of agricultural supply chains</a:t>
            </a:r>
          </a:p>
          <a:p>
            <a:pPr marL="742950" lvl="1" indent="-285750">
              <a:buFont typeface="+mj-lt"/>
              <a:buAutoNum type="arabicPeriod"/>
            </a:pPr>
            <a:r>
              <a:rPr lang="en-US" dirty="0"/>
              <a:t>Efficient transportation, storage, and distribution of produce</a:t>
            </a:r>
          </a:p>
          <a:p>
            <a:pPr marL="742950" lvl="1" indent="-285750">
              <a:buFont typeface="+mj-lt"/>
              <a:buAutoNum type="arabicPeriod"/>
            </a:pPr>
            <a:r>
              <a:rPr lang="en-US" dirty="0"/>
              <a:t>Reducing waste and ensuring timely delivery to markets</a:t>
            </a:r>
          </a:p>
          <a:p>
            <a:pPr>
              <a:buFont typeface="+mj-lt"/>
              <a:buAutoNum type="arabicPeriod"/>
            </a:pPr>
            <a:r>
              <a:rPr lang="en-US" dirty="0"/>
              <a:t>Smart Farming Techniques </a:t>
            </a:r>
          </a:p>
          <a:p>
            <a:pPr marL="742950" lvl="1" indent="-285750">
              <a:buFont typeface="+mj-lt"/>
              <a:buAutoNum type="arabicPeriod"/>
            </a:pPr>
            <a:r>
              <a:rPr lang="en-US" dirty="0"/>
              <a:t>Integration of AI with IoT, drones, and sensor technologies</a:t>
            </a:r>
          </a:p>
          <a:p>
            <a:pPr marL="742950" lvl="1" indent="-285750">
              <a:buFont typeface="+mj-lt"/>
              <a:buAutoNum type="arabicPeriod"/>
            </a:pPr>
            <a:r>
              <a:rPr lang="en-US" dirty="0"/>
              <a:t>Automated farming processes (planting, irrigation, harvesting)</a:t>
            </a:r>
          </a:p>
          <a:p>
            <a:pPr marL="742950" lvl="1" indent="-285750">
              <a:buFont typeface="+mj-lt"/>
              <a:buAutoNum type="arabicPeriod"/>
            </a:pPr>
            <a:r>
              <a:rPr lang="en-US" dirty="0"/>
              <a:t>Improving efficiency, productivity, and sustainability</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32</a:t>
            </a:fld>
            <a:endParaRPr lang="en-US"/>
          </a:p>
        </p:txBody>
      </p:sp>
    </p:spTree>
    <p:extLst>
      <p:ext uri="{BB962C8B-B14F-4D97-AF65-F5344CB8AC3E}">
        <p14:creationId xmlns:p14="http://schemas.microsoft.com/office/powerpoint/2010/main" val="385810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15: Applications of AI in Education</a:t>
            </a:r>
            <a:endParaRPr lang="en-US" dirty="0"/>
          </a:p>
          <a:p>
            <a:r>
              <a:rPr lang="en-US" b="1" dirty="0"/>
              <a:t>Personalized Learning</a:t>
            </a:r>
            <a:endParaRPr lang="en-US" dirty="0"/>
          </a:p>
          <a:p>
            <a:pPr>
              <a:buFont typeface="Arial" panose="020B0604020202020204" pitchFamily="34" charset="0"/>
              <a:buChar char="•"/>
            </a:pPr>
            <a:r>
              <a:rPr lang="en-US" dirty="0"/>
              <a:t>AI-driven platforms tailor educational content to the needs of individual students.</a:t>
            </a:r>
          </a:p>
          <a:p>
            <a:pPr>
              <a:buFont typeface="Arial" panose="020B0604020202020204" pitchFamily="34" charset="0"/>
              <a:buChar char="•"/>
            </a:pPr>
            <a:r>
              <a:rPr lang="en-US" dirty="0"/>
              <a:t>Adaptive learning systems adjust difficulty based on student performance.</a:t>
            </a:r>
          </a:p>
          <a:p>
            <a:pPr>
              <a:buFont typeface="Arial" panose="020B0604020202020204" pitchFamily="34" charset="0"/>
              <a:buChar char="•"/>
            </a:pPr>
            <a:r>
              <a:rPr lang="en-US" dirty="0"/>
              <a:t>Customized feedback and study plans to enhance learning outcomes.</a:t>
            </a:r>
          </a:p>
          <a:p>
            <a:r>
              <a:rPr lang="en-US" b="1" dirty="0"/>
              <a:t>Administrative Automation</a:t>
            </a:r>
            <a:endParaRPr lang="en-US" dirty="0"/>
          </a:p>
          <a:p>
            <a:pPr>
              <a:buFont typeface="Arial" panose="020B0604020202020204" pitchFamily="34" charset="0"/>
              <a:buChar char="•"/>
            </a:pPr>
            <a:r>
              <a:rPr lang="en-US" dirty="0"/>
              <a:t>Automation of tasks such as scheduling, grading, and attendance tracking.</a:t>
            </a:r>
          </a:p>
          <a:p>
            <a:pPr>
              <a:buFont typeface="Arial" panose="020B0604020202020204" pitchFamily="34" charset="0"/>
              <a:buChar char="•"/>
            </a:pPr>
            <a:r>
              <a:rPr lang="en-US" dirty="0"/>
              <a:t>Streamlining administrative processes to reduce educators' workload.</a:t>
            </a:r>
          </a:p>
          <a:p>
            <a:pPr>
              <a:buFont typeface="Arial" panose="020B0604020202020204" pitchFamily="34" charset="0"/>
              <a:buChar char="•"/>
            </a:pPr>
            <a:r>
              <a:rPr lang="en-US" dirty="0"/>
              <a:t>Improved data management and analytics for better decision-making.</a:t>
            </a:r>
          </a:p>
          <a:p>
            <a:r>
              <a:rPr lang="en-US" b="1" dirty="0"/>
              <a:t>Intelligent Tutoring Systems</a:t>
            </a:r>
            <a:endParaRPr lang="en-US" dirty="0"/>
          </a:p>
          <a:p>
            <a:pPr>
              <a:buFont typeface="Arial" panose="020B0604020202020204" pitchFamily="34" charset="0"/>
              <a:buChar char="•"/>
            </a:pPr>
            <a:r>
              <a:rPr lang="en-US" dirty="0"/>
              <a:t>AI-powered tutors that provide personalized guidance and support.</a:t>
            </a:r>
          </a:p>
          <a:p>
            <a:pPr>
              <a:buFont typeface="Arial" panose="020B0604020202020204" pitchFamily="34" charset="0"/>
              <a:buChar char="•"/>
            </a:pPr>
            <a:r>
              <a:rPr lang="en-US" dirty="0"/>
              <a:t>Interactive learning experiences that adapt to student progress.</a:t>
            </a:r>
          </a:p>
          <a:p>
            <a:pPr>
              <a:buFont typeface="Arial" panose="020B0604020202020204" pitchFamily="34" charset="0"/>
              <a:buChar char="•"/>
            </a:pPr>
            <a:r>
              <a:rPr lang="en-US" dirty="0"/>
              <a:t>Enhancing student engagement and understanding.</a:t>
            </a:r>
          </a:p>
          <a:p>
            <a:r>
              <a:rPr lang="en-US" b="1" dirty="0"/>
              <a:t>Content Creation and Curation</a:t>
            </a:r>
            <a:endParaRPr lang="en-US" dirty="0"/>
          </a:p>
          <a:p>
            <a:pPr>
              <a:buFont typeface="Arial" panose="020B0604020202020204" pitchFamily="34" charset="0"/>
              <a:buChar char="•"/>
            </a:pPr>
            <a:r>
              <a:rPr lang="en-US" dirty="0"/>
              <a:t>AI tools for creating interactive and engaging educational materials.</a:t>
            </a:r>
          </a:p>
          <a:p>
            <a:pPr>
              <a:buFont typeface="Arial" panose="020B0604020202020204" pitchFamily="34" charset="0"/>
              <a:buChar char="•"/>
            </a:pPr>
            <a:r>
              <a:rPr lang="en-US" dirty="0"/>
              <a:t>Automatic curation of learning resources based on curriculum and student needs.</a:t>
            </a:r>
          </a:p>
          <a:p>
            <a:pPr>
              <a:buFont typeface="Arial" panose="020B0604020202020204" pitchFamily="34" charset="0"/>
              <a:buChar char="•"/>
            </a:pPr>
            <a:r>
              <a:rPr lang="en-US" dirty="0"/>
              <a:t>Facilitating access to high-quality content for teachers and students.</a:t>
            </a:r>
          </a:p>
          <a:p>
            <a:r>
              <a:rPr lang="en-US" b="1" dirty="0"/>
              <a:t>Language Translation and Accessibility</a:t>
            </a:r>
            <a:endParaRPr lang="en-US" dirty="0"/>
          </a:p>
          <a:p>
            <a:pPr>
              <a:buFont typeface="Arial" panose="020B0604020202020204" pitchFamily="34" charset="0"/>
              <a:buChar char="•"/>
            </a:pPr>
            <a:r>
              <a:rPr lang="en-US" dirty="0"/>
              <a:t>AI-based translation tools to support multilingual education.</a:t>
            </a:r>
          </a:p>
          <a:p>
            <a:pPr>
              <a:buFont typeface="Arial" panose="020B0604020202020204" pitchFamily="34" charset="0"/>
              <a:buChar char="•"/>
            </a:pPr>
            <a:r>
              <a:rPr lang="en-US" dirty="0"/>
              <a:t>Enhancing accessibility for students with disabilities through AI-driven assistive technologies.</a:t>
            </a:r>
          </a:p>
          <a:p>
            <a:pPr>
              <a:buFont typeface="Arial" panose="020B0604020202020204" pitchFamily="34" charset="0"/>
              <a:buChar char="•"/>
            </a:pPr>
            <a:r>
              <a:rPr lang="en-US" dirty="0"/>
              <a:t>Promoting inclusive education for all students.</a:t>
            </a:r>
          </a:p>
          <a:p>
            <a:r>
              <a:rPr lang="en-US" b="1" dirty="0"/>
              <a:t>Early Intervention and Support</a:t>
            </a:r>
            <a:endParaRPr lang="en-US" dirty="0"/>
          </a:p>
          <a:p>
            <a:pPr>
              <a:buFont typeface="Arial" panose="020B0604020202020204" pitchFamily="34" charset="0"/>
              <a:buChar char="•"/>
            </a:pPr>
            <a:r>
              <a:rPr lang="en-US" dirty="0"/>
              <a:t>AI systems to identify students at risk of falling behind.</a:t>
            </a:r>
          </a:p>
          <a:p>
            <a:pPr>
              <a:buFont typeface="Arial" panose="020B0604020202020204" pitchFamily="34" charset="0"/>
              <a:buChar char="•"/>
            </a:pPr>
            <a:r>
              <a:rPr lang="en-US" dirty="0"/>
              <a:t>Providing timely support and resources to address learning gaps.</a:t>
            </a:r>
          </a:p>
          <a:p>
            <a:pPr>
              <a:buFont typeface="Arial" panose="020B0604020202020204" pitchFamily="34" charset="0"/>
              <a:buChar char="•"/>
            </a:pPr>
            <a:r>
              <a:rPr lang="en-US" dirty="0"/>
              <a:t>Enhancing student retention and success rates.</a:t>
            </a:r>
          </a:p>
          <a:p>
            <a:r>
              <a:rPr lang="en-US" b="1" dirty="0"/>
              <a:t>Virtual Classrooms and Online Learning</a:t>
            </a:r>
            <a:endParaRPr lang="en-US" dirty="0"/>
          </a:p>
          <a:p>
            <a:pPr>
              <a:buFont typeface="Arial" panose="020B0604020202020204" pitchFamily="34" charset="0"/>
              <a:buChar char="•"/>
            </a:pPr>
            <a:r>
              <a:rPr lang="en-US" dirty="0"/>
              <a:t>AI-driven platforms for managing virtual classrooms and online courses.</a:t>
            </a:r>
          </a:p>
          <a:p>
            <a:pPr>
              <a:buFont typeface="Arial" panose="020B0604020202020204" pitchFamily="34" charset="0"/>
              <a:buChar char="•"/>
            </a:pPr>
            <a:r>
              <a:rPr lang="en-US" dirty="0"/>
              <a:t>Facilitating remote learning with interactive and personalized experiences.</a:t>
            </a:r>
          </a:p>
          <a:p>
            <a:pPr>
              <a:buFont typeface="Arial" panose="020B0604020202020204" pitchFamily="34" charset="0"/>
              <a:buChar char="•"/>
            </a:pPr>
            <a:r>
              <a:rPr lang="en-US" dirty="0"/>
              <a:t>Expanding access to education in rural and underserved areas.</a:t>
            </a:r>
          </a:p>
          <a:p>
            <a:r>
              <a:rPr lang="en-US" b="1" dirty="0"/>
              <a:t>Teacher Professional Development</a:t>
            </a:r>
            <a:endParaRPr lang="en-US" dirty="0"/>
          </a:p>
          <a:p>
            <a:pPr>
              <a:buFont typeface="Arial" panose="020B0604020202020204" pitchFamily="34" charset="0"/>
              <a:buChar char="•"/>
            </a:pPr>
            <a:r>
              <a:rPr lang="en-US" dirty="0"/>
              <a:t>AI-powered tools for ongoing teacher training and development.</a:t>
            </a:r>
          </a:p>
          <a:p>
            <a:pPr>
              <a:buFont typeface="Arial" panose="020B0604020202020204" pitchFamily="34" charset="0"/>
              <a:buChar char="•"/>
            </a:pPr>
            <a:r>
              <a:rPr lang="en-US" dirty="0"/>
              <a:t>Personalized professional learning plans based on individual teacher needs.</a:t>
            </a:r>
          </a:p>
          <a:p>
            <a:pPr>
              <a:buFont typeface="Arial" panose="020B0604020202020204" pitchFamily="34" charset="0"/>
              <a:buChar char="•"/>
            </a:pPr>
            <a:r>
              <a:rPr lang="en-US" dirty="0"/>
              <a:t>Supporting educators in staying updated with the latest teaching practices and technologies.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33</a:t>
            </a:fld>
            <a:endParaRPr lang="en-US"/>
          </a:p>
        </p:txBody>
      </p:sp>
    </p:spTree>
    <p:extLst>
      <p:ext uri="{BB962C8B-B14F-4D97-AF65-F5344CB8AC3E}">
        <p14:creationId xmlns:p14="http://schemas.microsoft.com/office/powerpoint/2010/main" val="2066576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0EBA-B7A1-D94B-B48C-E831476143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A836A-3AB1-5C4B-9B89-1009B92FC9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C8EB4A-3DB6-0C40-BEA9-6B51F297EF1F}"/>
              </a:ext>
            </a:extLst>
          </p:cNvPr>
          <p:cNvSpPr>
            <a:spLocks noGrp="1"/>
          </p:cNvSpPr>
          <p:nvPr>
            <p:ph type="dt" sz="half" idx="10"/>
          </p:nvPr>
        </p:nvSpPr>
        <p:spPr/>
        <p:txBody>
          <a:bodyPr/>
          <a:lstStyle/>
          <a:p>
            <a:fld id="{15C9D292-A04B-5B4F-AE15-D677C56A4EEB}" type="datetimeFigureOut">
              <a:rPr lang="en-US" smtClean="0"/>
              <a:t>7/31/2024</a:t>
            </a:fld>
            <a:endParaRPr lang="en-US"/>
          </a:p>
        </p:txBody>
      </p:sp>
      <p:sp>
        <p:nvSpPr>
          <p:cNvPr id="5" name="Footer Placeholder 4">
            <a:extLst>
              <a:ext uri="{FF2B5EF4-FFF2-40B4-BE49-F238E27FC236}">
                <a16:creationId xmlns:a16="http://schemas.microsoft.com/office/drawing/2014/main" id="{116FFE2F-5827-FB42-AD51-CDE08A01F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5FD2E-CFAE-B64D-BE40-72EE1AC6E615}"/>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36035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7651-0379-0640-9A5A-C438CC621E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518B2-60EC-8E4D-BAF3-0C9012BCD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326D0F-74E0-B449-821A-EA6F2B37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5C52E-A7AE-BA4E-8B05-0CA8044EBD24}"/>
              </a:ext>
            </a:extLst>
          </p:cNvPr>
          <p:cNvSpPr>
            <a:spLocks noGrp="1"/>
          </p:cNvSpPr>
          <p:nvPr>
            <p:ph type="dt" sz="half" idx="10"/>
          </p:nvPr>
        </p:nvSpPr>
        <p:spPr/>
        <p:txBody>
          <a:bodyPr/>
          <a:lstStyle/>
          <a:p>
            <a:fld id="{15C9D292-A04B-5B4F-AE15-D677C56A4EEB}" type="datetimeFigureOut">
              <a:rPr lang="en-US" smtClean="0"/>
              <a:t>7/31/2024</a:t>
            </a:fld>
            <a:endParaRPr lang="en-US"/>
          </a:p>
        </p:txBody>
      </p:sp>
      <p:sp>
        <p:nvSpPr>
          <p:cNvPr id="6" name="Footer Placeholder 5">
            <a:extLst>
              <a:ext uri="{FF2B5EF4-FFF2-40B4-BE49-F238E27FC236}">
                <a16:creationId xmlns:a16="http://schemas.microsoft.com/office/drawing/2014/main" id="{CCD06B6A-4067-4A41-B03B-C97F750F2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A5483-BF8A-C745-B454-C3AF3A880CFD}"/>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140421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635382C-38B0-E545-999C-26F8E375E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B3746-BFEC-BF44-AC04-1706841C26A2}"/>
              </a:ext>
            </a:extLst>
          </p:cNvPr>
          <p:cNvSpPr>
            <a:spLocks noGrp="1"/>
          </p:cNvSpPr>
          <p:nvPr>
            <p:ph type="dt" sz="half" idx="10"/>
          </p:nvPr>
        </p:nvSpPr>
        <p:spPr/>
        <p:txBody>
          <a:bodyPr/>
          <a:lstStyle/>
          <a:p>
            <a:fld id="{15C9D292-A04B-5B4F-AE15-D677C56A4EEB}" type="datetimeFigureOut">
              <a:rPr lang="en-US" smtClean="0"/>
              <a:t>7/31/2024</a:t>
            </a:fld>
            <a:endParaRPr lang="en-US"/>
          </a:p>
        </p:txBody>
      </p:sp>
      <p:sp>
        <p:nvSpPr>
          <p:cNvPr id="5" name="Footer Placeholder 4">
            <a:extLst>
              <a:ext uri="{FF2B5EF4-FFF2-40B4-BE49-F238E27FC236}">
                <a16:creationId xmlns:a16="http://schemas.microsoft.com/office/drawing/2014/main" id="{8C5C44D6-C634-0147-A7AB-10F722B13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A84E1-4CFF-374D-8B69-3C7FFAEF6274}"/>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681080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4D51D-C06D-3746-BC15-3BFA1D4F561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7A5FF0-F9FF-E842-BF5F-633D49477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05C90-EBDD-554D-9F69-42E42D9230FE}"/>
              </a:ext>
            </a:extLst>
          </p:cNvPr>
          <p:cNvSpPr>
            <a:spLocks noGrp="1"/>
          </p:cNvSpPr>
          <p:nvPr>
            <p:ph type="dt" sz="half" idx="10"/>
          </p:nvPr>
        </p:nvSpPr>
        <p:spPr/>
        <p:txBody>
          <a:bodyPr/>
          <a:lstStyle/>
          <a:p>
            <a:fld id="{15C9D292-A04B-5B4F-AE15-D677C56A4EEB}" type="datetimeFigureOut">
              <a:rPr lang="en-US" smtClean="0"/>
              <a:t>7/31/2024</a:t>
            </a:fld>
            <a:endParaRPr lang="en-US"/>
          </a:p>
        </p:txBody>
      </p:sp>
      <p:sp>
        <p:nvSpPr>
          <p:cNvPr id="5" name="Footer Placeholder 4">
            <a:extLst>
              <a:ext uri="{FF2B5EF4-FFF2-40B4-BE49-F238E27FC236}">
                <a16:creationId xmlns:a16="http://schemas.microsoft.com/office/drawing/2014/main" id="{A6A0D4FD-224F-B94D-A185-D47344CB2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A4278-361B-0C44-B817-15079F50DF6C}"/>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27013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7/31/2024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extBox 8">
            <a:extLst>
              <a:ext uri="{FF2B5EF4-FFF2-40B4-BE49-F238E27FC236}">
                <a16:creationId xmlns:a16="http://schemas.microsoft.com/office/drawing/2014/main" id="{E43B781F-F5D9-1C92-67D6-C869AC0EE54B}"/>
              </a:ext>
            </a:extLst>
          </p:cNvPr>
          <p:cNvSpPr txBox="1"/>
          <p:nvPr userDrawn="1"/>
        </p:nvSpPr>
        <p:spPr>
          <a:xfrm>
            <a:off x="1463040" y="697230"/>
            <a:ext cx="184731" cy="369332"/>
          </a:xfrm>
          <a:prstGeom prst="rect">
            <a:avLst/>
          </a:prstGeom>
          <a:noFill/>
        </p:spPr>
        <p:txBody>
          <a:bodyPr wrap="none" rtlCol="0">
            <a:spAutoFit/>
          </a:bodyPr>
          <a:lstStyle/>
          <a:p>
            <a:endParaRPr lang="en-CH"/>
          </a:p>
        </p:txBody>
      </p:sp>
      <p:sp>
        <p:nvSpPr>
          <p:cNvPr id="10" name="TextBox 9">
            <a:extLst>
              <a:ext uri="{FF2B5EF4-FFF2-40B4-BE49-F238E27FC236}">
                <a16:creationId xmlns:a16="http://schemas.microsoft.com/office/drawing/2014/main" id="{30CE0968-D7D7-9CAF-7BBE-1DF15EB5890F}"/>
              </a:ext>
            </a:extLst>
          </p:cNvPr>
          <p:cNvSpPr txBox="1"/>
          <p:nvPr userDrawn="1"/>
        </p:nvSpPr>
        <p:spPr>
          <a:xfrm>
            <a:off x="1348740" y="697230"/>
            <a:ext cx="184731" cy="369332"/>
          </a:xfrm>
          <a:prstGeom prst="rect">
            <a:avLst/>
          </a:prstGeom>
          <a:noFill/>
        </p:spPr>
        <p:txBody>
          <a:bodyPr wrap="none" rtlCol="0">
            <a:spAutoFit/>
          </a:bodyPr>
          <a:lstStyle/>
          <a:p>
            <a:endParaRPr lang="en-CH"/>
          </a:p>
        </p:txBody>
      </p:sp>
    </p:spTree>
    <p:extLst>
      <p:ext uri="{BB962C8B-B14F-4D97-AF65-F5344CB8AC3E}">
        <p14:creationId xmlns:p14="http://schemas.microsoft.com/office/powerpoint/2010/main" val="359888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7/31/2024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410592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BFE5-3548-1B44-97FD-24CBB5FED79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88E4E-0187-B44D-B13E-0324F4C640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8FBDC-2427-A94D-A4C9-BEC4037C19E1}"/>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7/31/2024</a:t>
            </a:fld>
            <a:endParaRPr lang="en-US"/>
          </a:p>
        </p:txBody>
      </p:sp>
      <p:sp>
        <p:nvSpPr>
          <p:cNvPr id="5" name="Footer Placeholder 4">
            <a:extLst>
              <a:ext uri="{FF2B5EF4-FFF2-40B4-BE49-F238E27FC236}">
                <a16:creationId xmlns:a16="http://schemas.microsoft.com/office/drawing/2014/main" id="{D4B19B95-2A39-3D44-8BBC-1D2E18D23DC2}"/>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6" name="Slide Number Placeholder 5">
            <a:extLst>
              <a:ext uri="{FF2B5EF4-FFF2-40B4-BE49-F238E27FC236}">
                <a16:creationId xmlns:a16="http://schemas.microsoft.com/office/drawing/2014/main" id="{70B905DA-E851-2047-B7AD-4ADC546E228F}"/>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29202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693A8-764A-5847-96B5-35405EEAD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B9B39-D139-8E41-9EB7-957593E016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A18C1E-30D5-DB40-B525-80D33C9C8A89}"/>
              </a:ext>
            </a:extLst>
          </p:cNvPr>
          <p:cNvSpPr>
            <a:spLocks noGrp="1"/>
          </p:cNvSpPr>
          <p:nvPr>
            <p:ph type="dt" sz="half" idx="10"/>
          </p:nvPr>
        </p:nvSpPr>
        <p:spPr/>
        <p:txBody>
          <a:bodyPr/>
          <a:lstStyle/>
          <a:p>
            <a:fld id="{15C9D292-A04B-5B4F-AE15-D677C56A4EEB}" type="datetimeFigureOut">
              <a:rPr lang="en-US" smtClean="0"/>
              <a:t>7/31/2024</a:t>
            </a:fld>
            <a:endParaRPr lang="en-US"/>
          </a:p>
        </p:txBody>
      </p:sp>
      <p:sp>
        <p:nvSpPr>
          <p:cNvPr id="6" name="Footer Placeholder 5">
            <a:extLst>
              <a:ext uri="{FF2B5EF4-FFF2-40B4-BE49-F238E27FC236}">
                <a16:creationId xmlns:a16="http://schemas.microsoft.com/office/drawing/2014/main" id="{DAC33321-38F1-2B40-8979-9605085D4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D39E-5E35-EC47-827B-0C5357334FBD}"/>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itle Placeholder 1">
            <a:extLst>
              <a:ext uri="{FF2B5EF4-FFF2-40B4-BE49-F238E27FC236}">
                <a16:creationId xmlns:a16="http://schemas.microsoft.com/office/drawing/2014/main" id="{C11DCD63-1FA2-3E48-AF9C-10252617CB44}"/>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Tree>
    <p:extLst>
      <p:ext uri="{BB962C8B-B14F-4D97-AF65-F5344CB8AC3E}">
        <p14:creationId xmlns:p14="http://schemas.microsoft.com/office/powerpoint/2010/main" val="241510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910B-6945-0D42-8E33-48CD88D176D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43CA427-2A20-BE4B-BDF8-C4BC435BA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67B63-0312-3D4A-AEE8-4CF24D48DD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5699E-C9E4-1D49-ADD0-6116A2B25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FCD3A-78A8-154B-B783-90649356C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B681F-EDBC-1E41-9A36-A09D0BAD66DB}"/>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7/31/2024</a:t>
            </a:fld>
            <a:endParaRPr lang="en-US"/>
          </a:p>
        </p:txBody>
      </p:sp>
      <p:sp>
        <p:nvSpPr>
          <p:cNvPr id="8" name="Footer Placeholder 7">
            <a:extLst>
              <a:ext uri="{FF2B5EF4-FFF2-40B4-BE49-F238E27FC236}">
                <a16:creationId xmlns:a16="http://schemas.microsoft.com/office/drawing/2014/main" id="{F88DD1BE-5F1F-EF40-B9EC-542DD55B099F}"/>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9" name="Slide Number Placeholder 8">
            <a:extLst>
              <a:ext uri="{FF2B5EF4-FFF2-40B4-BE49-F238E27FC236}">
                <a16:creationId xmlns:a16="http://schemas.microsoft.com/office/drawing/2014/main" id="{029B77F1-2B56-484E-A3BF-E86D6D681EF3}"/>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51188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62846E-9D4C-584D-8DAD-14BDB84F8917}"/>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7/31/2024</a:t>
            </a:fld>
            <a:endParaRPr lang="en-US"/>
          </a:p>
        </p:txBody>
      </p:sp>
      <p:sp>
        <p:nvSpPr>
          <p:cNvPr id="4" name="Footer Placeholder 3">
            <a:extLst>
              <a:ext uri="{FF2B5EF4-FFF2-40B4-BE49-F238E27FC236}">
                <a16:creationId xmlns:a16="http://schemas.microsoft.com/office/drawing/2014/main" id="{CE48A8C8-C349-1444-9985-1DF007BF566B}"/>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5" name="Slide Number Placeholder 4">
            <a:extLst>
              <a:ext uri="{FF2B5EF4-FFF2-40B4-BE49-F238E27FC236}">
                <a16:creationId xmlns:a16="http://schemas.microsoft.com/office/drawing/2014/main" id="{9758E59E-B97B-694E-AF30-7A30AC9E8EFD}"/>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15194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525C-6108-6E43-B863-FAF1893189A3}"/>
              </a:ext>
            </a:extLst>
          </p:cNvPr>
          <p:cNvSpPr>
            <a:spLocks noGrp="1"/>
          </p:cNvSpPr>
          <p:nvPr>
            <p:ph type="dt" sz="half" idx="10"/>
          </p:nvPr>
        </p:nvSpPr>
        <p:spPr/>
        <p:txBody>
          <a:bodyPr/>
          <a:lstStyle/>
          <a:p>
            <a:fld id="{15C9D292-A04B-5B4F-AE15-D677C56A4EEB}" type="datetimeFigureOut">
              <a:rPr lang="en-US" smtClean="0"/>
              <a:t>7/31/2024</a:t>
            </a:fld>
            <a:endParaRPr lang="en-US"/>
          </a:p>
        </p:txBody>
      </p:sp>
      <p:sp>
        <p:nvSpPr>
          <p:cNvPr id="3" name="Footer Placeholder 2">
            <a:extLst>
              <a:ext uri="{FF2B5EF4-FFF2-40B4-BE49-F238E27FC236}">
                <a16:creationId xmlns:a16="http://schemas.microsoft.com/office/drawing/2014/main" id="{C48E339B-C9F8-E84E-8046-E7A6D0E727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4FB2D-17DA-834A-A648-EFB6AD035EC3}"/>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98340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7529-C436-2349-98AC-2F0A9242574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9E632-BA9A-144E-B125-45F61AC89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561D26-0F0E-4844-B545-B9A9E6EC8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1D033-FCE9-8748-B254-AB37EACC77EC}"/>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7/31/2024</a:t>
            </a:fld>
            <a:endParaRPr lang="en-US"/>
          </a:p>
        </p:txBody>
      </p:sp>
      <p:sp>
        <p:nvSpPr>
          <p:cNvPr id="6" name="Footer Placeholder 5">
            <a:extLst>
              <a:ext uri="{FF2B5EF4-FFF2-40B4-BE49-F238E27FC236}">
                <a16:creationId xmlns:a16="http://schemas.microsoft.com/office/drawing/2014/main" id="{4C590579-D5E6-D748-A20F-97E61F8A03D3}"/>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7" name="Slide Number Placeholder 6">
            <a:extLst>
              <a:ext uri="{FF2B5EF4-FFF2-40B4-BE49-F238E27FC236}">
                <a16:creationId xmlns:a16="http://schemas.microsoft.com/office/drawing/2014/main" id="{0754380D-CD5D-FE4F-85BB-406B670AA90C}"/>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0567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156F8-0345-3A47-8451-B3D424472F4E}"/>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
        <p:nvSpPr>
          <p:cNvPr id="3" name="Text Placeholder 2">
            <a:extLst>
              <a:ext uri="{FF2B5EF4-FFF2-40B4-BE49-F238E27FC236}">
                <a16:creationId xmlns:a16="http://schemas.microsoft.com/office/drawing/2014/main" id="{39ADFFA7-F4E5-E341-A3BA-8620342FA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FA162-4E95-3144-83E1-E6E837329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9D292-A04B-5B4F-AE15-D677C56A4EEB}" type="datetimeFigureOut">
              <a:rPr lang="en-US" smtClean="0"/>
              <a:t>7/31/2024</a:t>
            </a:fld>
            <a:endParaRPr lang="en-US"/>
          </a:p>
        </p:txBody>
      </p:sp>
      <p:sp>
        <p:nvSpPr>
          <p:cNvPr id="5" name="Footer Placeholder 4">
            <a:extLst>
              <a:ext uri="{FF2B5EF4-FFF2-40B4-BE49-F238E27FC236}">
                <a16:creationId xmlns:a16="http://schemas.microsoft.com/office/drawing/2014/main" id="{36D5AFF5-1F0E-3D45-9604-DB44F4F08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097B92-EB97-5040-BA50-C0E4501893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92078-1AB4-D74E-8C48-1FDA2DF02B8F}" type="slidenum">
              <a:rPr lang="en-US" smtClean="0"/>
              <a:t>‹#›</a:t>
            </a:fld>
            <a:endParaRPr lang="en-US"/>
          </a:p>
        </p:txBody>
      </p:sp>
      <p:pic>
        <p:nvPicPr>
          <p:cNvPr id="12" name="Picture 11">
            <a:extLst>
              <a:ext uri="{FF2B5EF4-FFF2-40B4-BE49-F238E27FC236}">
                <a16:creationId xmlns:a16="http://schemas.microsoft.com/office/drawing/2014/main" id="{7665A655-89EA-0DA3-F5D4-61342B1C183F}"/>
              </a:ext>
            </a:extLst>
          </p:cNvPr>
          <p:cNvPicPr>
            <a:picLocks noChangeAspect="1"/>
          </p:cNvPicPr>
          <p:nvPr userDrawn="1"/>
        </p:nvPicPr>
        <p:blipFill>
          <a:blip r:embed="rId15"/>
          <a:stretch>
            <a:fillRect/>
          </a:stretch>
        </p:blipFill>
        <p:spPr>
          <a:xfrm>
            <a:off x="10197023" y="5342646"/>
            <a:ext cx="2522974" cy="2376000"/>
          </a:xfrm>
          <a:prstGeom prst="rect">
            <a:avLst/>
          </a:prstGeom>
        </p:spPr>
      </p:pic>
    </p:spTree>
    <p:extLst>
      <p:ext uri="{BB962C8B-B14F-4D97-AF65-F5344CB8AC3E}">
        <p14:creationId xmlns:p14="http://schemas.microsoft.com/office/powerpoint/2010/main" val="3420495073"/>
      </p:ext>
    </p:extLst>
  </p:cSld>
  <p:clrMap bg1="lt1" tx1="dk1" bg2="lt2" tx2="dk2" accent1="accent1" accent2="accent2" accent3="accent3" accent4="accent4" accent5="accent5" accent6="accent6" hlink="hlink" folHlink="folHlink"/>
  <p:sldLayoutIdLst>
    <p:sldLayoutId id="2147483696" r:id="rId1"/>
    <p:sldLayoutId id="2147483722"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1.gi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jp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anti_coppution.jpg"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ailynews.co.tz/govt-in-process-to-improve-it-policy-nape/" TargetMode="External"/><Relationship Id="rId2" Type="http://schemas.openxmlformats.org/officeDocument/2006/relationships/hyperlink" Target="https://www.thecitizen.co.tz/tanzania/news/national/tanzania-highlights-its-ambitious-plans-for-ai-4519516" TargetMode="Externa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hyperlink" Target="https://www.moh.go.tz/storage/app/uploads/public/65c/61f/590/65c61f59087ac486047849.pdf"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gi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8.gi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5.xml"/><Relationship Id="rId5" Type="http://schemas.openxmlformats.org/officeDocument/2006/relationships/hyperlink" Target="mailto:michael.mollel@sartify.com" TargetMode="Externa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collaboration.jpg"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sartify.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mailto:info@sartify.com" TargetMode="External"/><Relationship Id="rId4" Type="http://schemas.openxmlformats.org/officeDocument/2006/relationships/hyperlink" Target="https://www.sartify.com/contact-u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5.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4892F1-6DB8-25B6-6857-59E5D707058E}"/>
              </a:ext>
            </a:extLst>
          </p:cNvPr>
          <p:cNvSpPr>
            <a:spLocks noGrp="1"/>
          </p:cNvSpPr>
          <p:nvPr>
            <p:ph type="ctrTitle"/>
          </p:nvPr>
        </p:nvSpPr>
        <p:spPr>
          <a:xfrm>
            <a:off x="0" y="191634"/>
            <a:ext cx="12192000" cy="2387600"/>
          </a:xfrm>
        </p:spPr>
        <p:txBody>
          <a:bodyPr>
            <a:normAutofit fontScale="90000"/>
          </a:bodyPr>
          <a:lstStyle/>
          <a:p>
            <a:r>
              <a:rPr lang="en-US" dirty="0"/>
              <a:t>Artificial Intelligence and Its Applications: Shaping the Future of Technology in Tanzania</a:t>
            </a:r>
          </a:p>
        </p:txBody>
      </p:sp>
      <p:sp>
        <p:nvSpPr>
          <p:cNvPr id="5" name="Subtitle 4">
            <a:extLst>
              <a:ext uri="{FF2B5EF4-FFF2-40B4-BE49-F238E27FC236}">
                <a16:creationId xmlns:a16="http://schemas.microsoft.com/office/drawing/2014/main" id="{858D9220-1B5F-6F57-A28F-D37DE2A37AC1}"/>
              </a:ext>
            </a:extLst>
          </p:cNvPr>
          <p:cNvSpPr>
            <a:spLocks noGrp="1"/>
          </p:cNvSpPr>
          <p:nvPr>
            <p:ph type="subTitle" idx="1"/>
          </p:nvPr>
        </p:nvSpPr>
        <p:spPr>
          <a:xfrm>
            <a:off x="1524000" y="4064681"/>
            <a:ext cx="9144000" cy="1655762"/>
          </a:xfrm>
        </p:spPr>
        <p:txBody>
          <a:bodyPr/>
          <a:lstStyle/>
          <a:p>
            <a:r>
              <a:rPr lang="en-GB" dirty="0">
                <a:solidFill>
                  <a:srgbClr val="FFD700"/>
                </a:solidFill>
              </a:rPr>
              <a:t>Dr Michael S. Mollel (PhD)</a:t>
            </a:r>
          </a:p>
          <a:p>
            <a:r>
              <a:rPr lang="en-GB" dirty="0">
                <a:solidFill>
                  <a:srgbClr val="00FFFF"/>
                </a:solidFill>
              </a:rPr>
              <a:t>Co-Founder &amp; CEO  </a:t>
            </a:r>
            <a:r>
              <a:rPr lang="en-GB" dirty="0" err="1">
                <a:solidFill>
                  <a:srgbClr val="00FFFF"/>
                </a:solidFill>
              </a:rPr>
              <a:t>Sartify</a:t>
            </a:r>
            <a:r>
              <a:rPr lang="en-GB" dirty="0">
                <a:solidFill>
                  <a:srgbClr val="00FFFF"/>
                </a:solidFill>
              </a:rPr>
              <a:t> LLC</a:t>
            </a:r>
            <a:endParaRPr lang="en-US" dirty="0">
              <a:solidFill>
                <a:srgbClr val="00FFFF"/>
              </a:solidFill>
            </a:endParaRPr>
          </a:p>
        </p:txBody>
      </p:sp>
      <p:sp>
        <p:nvSpPr>
          <p:cNvPr id="6" name="Rectangle 5">
            <a:extLst>
              <a:ext uri="{FF2B5EF4-FFF2-40B4-BE49-F238E27FC236}">
                <a16:creationId xmlns:a16="http://schemas.microsoft.com/office/drawing/2014/main" id="{04A65295-0D93-4E2C-4032-0B3430619867}"/>
              </a:ext>
            </a:extLst>
          </p:cNvPr>
          <p:cNvSpPr/>
          <p:nvPr/>
        </p:nvSpPr>
        <p:spPr>
          <a:xfrm>
            <a:off x="10161814" y="5230589"/>
            <a:ext cx="1964872" cy="1588180"/>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B22A88-D514-B25B-4BFC-88E81F4A01A3}"/>
              </a:ext>
            </a:extLst>
          </p:cNvPr>
          <p:cNvPicPr>
            <a:picLocks noChangeAspect="1"/>
          </p:cNvPicPr>
          <p:nvPr/>
        </p:nvPicPr>
        <p:blipFill>
          <a:blip r:embed="rId2"/>
          <a:stretch>
            <a:fillRect/>
          </a:stretch>
        </p:blipFill>
        <p:spPr>
          <a:xfrm>
            <a:off x="4815399" y="4003995"/>
            <a:ext cx="2561201" cy="2412000"/>
          </a:xfrm>
          <a:prstGeom prst="rect">
            <a:avLst/>
          </a:prstGeom>
        </p:spPr>
      </p:pic>
    </p:spTree>
    <p:extLst>
      <p:ext uri="{BB962C8B-B14F-4D97-AF65-F5344CB8AC3E}">
        <p14:creationId xmlns:p14="http://schemas.microsoft.com/office/powerpoint/2010/main" val="318648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Wingdings" panose="05000000000000000000" pitchFamily="2" charset="2"/>
              <a:buChar char="q"/>
            </a:pPr>
            <a:r>
              <a:rPr lang="en-US" sz="2400" dirty="0"/>
              <a:t>Neural Networks: Computational models inspired by the human brain's interconnected neurons. Consists of interlinked nodes (artificial neurons) that transmit signals and learn to recognize patterns. Form the backbone of Deep Learning algorithms.</a:t>
            </a:r>
          </a:p>
          <a:p>
            <a:pPr lvl="1">
              <a:buFont typeface="Wingdings" panose="05000000000000000000" pitchFamily="2" charset="2"/>
              <a:buChar char="q"/>
            </a:pPr>
            <a:endParaRPr lang="en-US" dirty="0"/>
          </a:p>
          <a:p>
            <a:endParaRPr lang="en-US" dirty="0"/>
          </a:p>
        </p:txBody>
      </p:sp>
      <p:pic>
        <p:nvPicPr>
          <p:cNvPr id="7" name="Content Placeholder 6">
            <a:extLst>
              <a:ext uri="{FF2B5EF4-FFF2-40B4-BE49-F238E27FC236}">
                <a16:creationId xmlns:a16="http://schemas.microsoft.com/office/drawing/2014/main" id="{FBA8FDF8-5C48-E09B-E400-5F7934AD7C30}"/>
              </a:ext>
            </a:extLst>
          </p:cNvPr>
          <p:cNvPicPr>
            <a:picLocks noGrp="1" noChangeAspect="1"/>
          </p:cNvPicPr>
          <p:nvPr>
            <p:ph sz="half" idx="2"/>
          </p:nvPr>
        </p:nvPicPr>
        <p:blipFill>
          <a:blip r:embed="rId2"/>
          <a:stretch>
            <a:fillRect/>
          </a:stretch>
        </p:blipFill>
        <p:spPr/>
      </p:pic>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Definition and Basic Concepts</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
        <p:nvSpPr>
          <p:cNvPr id="8" name="Content Placeholder 4">
            <a:extLst>
              <a:ext uri="{FF2B5EF4-FFF2-40B4-BE49-F238E27FC236}">
                <a16:creationId xmlns:a16="http://schemas.microsoft.com/office/drawing/2014/main" id="{66D63195-CAD4-A340-8E5A-F836D1907D79}"/>
              </a:ext>
            </a:extLst>
          </p:cNvPr>
          <p:cNvSpPr txBox="1">
            <a:spLocks/>
          </p:cNvSpPr>
          <p:nvPr/>
        </p:nvSpPr>
        <p:spPr>
          <a:xfrm>
            <a:off x="3243943" y="1147874"/>
            <a:ext cx="5181600" cy="476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2"/>
                </a:solidFill>
              </a:rPr>
              <a:t>Key Concepts</a:t>
            </a:r>
          </a:p>
        </p:txBody>
      </p:sp>
      <p:sp>
        <p:nvSpPr>
          <p:cNvPr id="9" name="TextBox 8">
            <a:extLst>
              <a:ext uri="{FF2B5EF4-FFF2-40B4-BE49-F238E27FC236}">
                <a16:creationId xmlns:a16="http://schemas.microsoft.com/office/drawing/2014/main" id="{4E4C4BC4-0055-751C-4EAB-969A00463E31}"/>
              </a:ext>
            </a:extLst>
          </p:cNvPr>
          <p:cNvSpPr txBox="1"/>
          <p:nvPr/>
        </p:nvSpPr>
        <p:spPr>
          <a:xfrm>
            <a:off x="6172200" y="2211090"/>
            <a:ext cx="553998" cy="3406045"/>
          </a:xfrm>
          <a:prstGeom prst="rect">
            <a:avLst/>
          </a:prstGeom>
          <a:noFill/>
        </p:spPr>
        <p:txBody>
          <a:bodyPr vert="vert270" wrap="square" rtlCol="0">
            <a:spAutoFit/>
          </a:bodyPr>
          <a:lstStyle/>
          <a:p>
            <a:pPr algn="ctr"/>
            <a:r>
              <a:rPr lang="en-GB" sz="2400" dirty="0">
                <a:solidFill>
                  <a:srgbClr val="0070C0"/>
                </a:solidFill>
              </a:rPr>
              <a:t>Input</a:t>
            </a:r>
            <a:endParaRPr lang="en-US" sz="2400" dirty="0">
              <a:solidFill>
                <a:srgbClr val="0070C0"/>
              </a:solidFill>
            </a:endParaRPr>
          </a:p>
        </p:txBody>
      </p:sp>
      <p:sp>
        <p:nvSpPr>
          <p:cNvPr id="10" name="TextBox 9">
            <a:extLst>
              <a:ext uri="{FF2B5EF4-FFF2-40B4-BE49-F238E27FC236}">
                <a16:creationId xmlns:a16="http://schemas.microsoft.com/office/drawing/2014/main" id="{E3054158-2C55-147D-EDBF-5F73549D34BE}"/>
              </a:ext>
            </a:extLst>
          </p:cNvPr>
          <p:cNvSpPr txBox="1"/>
          <p:nvPr/>
        </p:nvSpPr>
        <p:spPr>
          <a:xfrm>
            <a:off x="10799802" y="2211089"/>
            <a:ext cx="553998" cy="3406045"/>
          </a:xfrm>
          <a:prstGeom prst="rect">
            <a:avLst/>
          </a:prstGeom>
          <a:noFill/>
        </p:spPr>
        <p:txBody>
          <a:bodyPr vert="vert270" wrap="square" rtlCol="0">
            <a:spAutoFit/>
          </a:bodyPr>
          <a:lstStyle/>
          <a:p>
            <a:pPr algn="ctr"/>
            <a:r>
              <a:rPr lang="en-GB" sz="2400" dirty="0">
                <a:solidFill>
                  <a:srgbClr val="0070C0"/>
                </a:solidFill>
              </a:rPr>
              <a:t>Output</a:t>
            </a:r>
            <a:endParaRPr lang="en-US" sz="2400" dirty="0">
              <a:solidFill>
                <a:srgbClr val="0070C0"/>
              </a:solidFill>
            </a:endParaRPr>
          </a:p>
        </p:txBody>
      </p:sp>
    </p:spTree>
    <p:extLst>
      <p:ext uri="{BB962C8B-B14F-4D97-AF65-F5344CB8AC3E}">
        <p14:creationId xmlns:p14="http://schemas.microsoft.com/office/powerpoint/2010/main" val="92332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Wingdings" panose="05000000000000000000" pitchFamily="2" charset="2"/>
              <a:buChar char="q"/>
            </a:pPr>
            <a:r>
              <a:rPr lang="en-US" sz="2400" dirty="0"/>
              <a:t>Deep Learning: A sophisticated form of Machine Learning inspired by the human brain's neural networks. Uses multi-layered artificial neural networks to learn from vast amounts of data. Excels in tasks like image and speech recognition and natural language processing.</a:t>
            </a:r>
          </a:p>
        </p:txBody>
      </p:sp>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Definition and Basic Concepts</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8" name="Content Placeholder 4">
            <a:extLst>
              <a:ext uri="{FF2B5EF4-FFF2-40B4-BE49-F238E27FC236}">
                <a16:creationId xmlns:a16="http://schemas.microsoft.com/office/drawing/2014/main" id="{66D63195-CAD4-A340-8E5A-F836D1907D79}"/>
              </a:ext>
            </a:extLst>
          </p:cNvPr>
          <p:cNvSpPr txBox="1">
            <a:spLocks/>
          </p:cNvSpPr>
          <p:nvPr/>
        </p:nvSpPr>
        <p:spPr>
          <a:xfrm>
            <a:off x="3243943" y="1147874"/>
            <a:ext cx="5181600" cy="476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2"/>
                </a:solidFill>
              </a:rPr>
              <a:t>Key Concepts</a:t>
            </a:r>
          </a:p>
        </p:txBody>
      </p:sp>
      <p:sp>
        <p:nvSpPr>
          <p:cNvPr id="10" name="Rectangle 9">
            <a:extLst>
              <a:ext uri="{FF2B5EF4-FFF2-40B4-BE49-F238E27FC236}">
                <a16:creationId xmlns:a16="http://schemas.microsoft.com/office/drawing/2014/main" id="{5B6F6B38-2460-9F83-D438-45154E8A061F}"/>
              </a:ext>
            </a:extLst>
          </p:cNvPr>
          <p:cNvSpPr/>
          <p:nvPr/>
        </p:nvSpPr>
        <p:spPr>
          <a:xfrm>
            <a:off x="6364637" y="1932122"/>
            <a:ext cx="4839038" cy="41432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E5229303-7728-3647-F157-3F8239057247}"/>
              </a:ext>
            </a:extLst>
          </p:cNvPr>
          <p:cNvPicPr>
            <a:picLocks noGrp="1" noChangeAspect="1"/>
          </p:cNvPicPr>
          <p:nvPr>
            <p:ph sz="half" idx="2"/>
          </p:nvPr>
        </p:nvPicPr>
        <p:blipFill>
          <a:blip r:embed="rId3"/>
          <a:stretch>
            <a:fillRect/>
          </a:stretch>
        </p:blipFill>
        <p:spPr>
          <a:xfrm>
            <a:off x="6172200" y="2382044"/>
            <a:ext cx="5181600" cy="3238500"/>
          </a:xfrm>
        </p:spPr>
      </p:pic>
    </p:spTree>
    <p:extLst>
      <p:ext uri="{BB962C8B-B14F-4D97-AF65-F5344CB8AC3E}">
        <p14:creationId xmlns:p14="http://schemas.microsoft.com/office/powerpoint/2010/main" val="1812917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History and Evolution of AI</a:t>
            </a:r>
            <a:endParaRPr lang="en-GB" dirty="0"/>
          </a:p>
        </p:txBody>
      </p:sp>
      <p:pic>
        <p:nvPicPr>
          <p:cNvPr id="4" name="Picture 3">
            <a:extLst>
              <a:ext uri="{FF2B5EF4-FFF2-40B4-BE49-F238E27FC236}">
                <a16:creationId xmlns:a16="http://schemas.microsoft.com/office/drawing/2014/main" id="{AD4E53BA-8919-4110-9877-D82F45EFBDC9}"/>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18" name="Content Placeholder 17">
            <a:extLst>
              <a:ext uri="{FF2B5EF4-FFF2-40B4-BE49-F238E27FC236}">
                <a16:creationId xmlns:a16="http://schemas.microsoft.com/office/drawing/2014/main" id="{DDE72F95-1D56-C04B-D354-9AC6B04A1CBD}"/>
              </a:ext>
            </a:extLst>
          </p:cNvPr>
          <p:cNvPicPr>
            <a:picLocks noGrp="1" noChangeAspect="1"/>
          </p:cNvPicPr>
          <p:nvPr>
            <p:ph idx="1"/>
          </p:nvPr>
        </p:nvPicPr>
        <p:blipFill>
          <a:blip r:embed="rId3"/>
          <a:stretch>
            <a:fillRect/>
          </a:stretch>
        </p:blipFill>
        <p:spPr>
          <a:xfrm>
            <a:off x="-3" y="2791238"/>
            <a:ext cx="12245075" cy="2628000"/>
          </a:xfrm>
        </p:spPr>
      </p:pic>
    </p:spTree>
    <p:extLst>
      <p:ext uri="{BB962C8B-B14F-4D97-AF65-F5344CB8AC3E}">
        <p14:creationId xmlns:p14="http://schemas.microsoft.com/office/powerpoint/2010/main" val="3927136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a:bodyPr>
          <a:lstStyle/>
          <a:p>
            <a:pPr algn="just"/>
            <a:r>
              <a:rPr lang="en-GB" sz="2400" dirty="0"/>
              <a:t>Data: </a:t>
            </a:r>
            <a:r>
              <a:rPr lang="en-US" sz="2400" dirty="0"/>
              <a:t>They can be structured (databases) or unstructured (images, text, audio). AI systems rely heavily on data for training and decision-making. Quality and quantity of data are crucial for effective AI models.</a:t>
            </a:r>
          </a:p>
          <a:p>
            <a:pPr algn="just"/>
            <a:endParaRPr lang="en-GB" sz="2400" dirty="0"/>
          </a:p>
          <a:p>
            <a:pPr>
              <a:buFont typeface="Arial" panose="020B0604020202020204" pitchFamily="34" charset="0"/>
              <a:buChar char="•"/>
            </a:pPr>
            <a:r>
              <a:rPr lang="en-US" sz="2400" dirty="0"/>
              <a:t>Algorithms: are the mathematical models and rules that drive AI systems. Algorithms learn from data and make predictions or decisions.</a:t>
            </a:r>
          </a:p>
          <a:p>
            <a:endParaRPr lang="en-US" sz="2400" dirty="0"/>
          </a:p>
        </p:txBody>
      </p:sp>
      <p:pic>
        <p:nvPicPr>
          <p:cNvPr id="7" name="Content Placeholder 6">
            <a:extLst>
              <a:ext uri="{FF2B5EF4-FFF2-40B4-BE49-F238E27FC236}">
                <a16:creationId xmlns:a16="http://schemas.microsoft.com/office/drawing/2014/main" id="{0BF0D9FE-D081-FA30-2E87-EF63D4238393}"/>
              </a:ext>
            </a:extLst>
          </p:cNvPr>
          <p:cNvPicPr>
            <a:picLocks noGrp="1" noChangeAspect="1"/>
          </p:cNvPicPr>
          <p:nvPr>
            <p:ph sz="half" idx="2"/>
          </p:nvPr>
        </p:nvPicPr>
        <p:blipFill>
          <a:blip r:embed="rId3"/>
          <a:stretch>
            <a:fillRect/>
          </a:stretch>
        </p:blipFill>
        <p:spPr>
          <a:xfrm>
            <a:off x="7442890" y="1796562"/>
            <a:ext cx="2880000" cy="2220401"/>
          </a:xfrm>
        </p:spPr>
      </p:pic>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US" dirty="0"/>
              <a:t>Key Components of AI</a:t>
            </a:r>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pic>
        <p:nvPicPr>
          <p:cNvPr id="9" name="Picture 8">
            <a:extLst>
              <a:ext uri="{FF2B5EF4-FFF2-40B4-BE49-F238E27FC236}">
                <a16:creationId xmlns:a16="http://schemas.microsoft.com/office/drawing/2014/main" id="{B9D0E91D-B249-0EB6-9703-B28760E244FF}"/>
              </a:ext>
            </a:extLst>
          </p:cNvPr>
          <p:cNvPicPr>
            <a:picLocks noChangeAspect="1"/>
          </p:cNvPicPr>
          <p:nvPr/>
        </p:nvPicPr>
        <p:blipFill>
          <a:blip r:embed="rId5"/>
          <a:stretch>
            <a:fillRect/>
          </a:stretch>
        </p:blipFill>
        <p:spPr>
          <a:xfrm>
            <a:off x="7442890" y="4016963"/>
            <a:ext cx="2880000" cy="2160000"/>
          </a:xfrm>
          <a:prstGeom prst="rect">
            <a:avLst/>
          </a:prstGeom>
        </p:spPr>
      </p:pic>
    </p:spTree>
    <p:extLst>
      <p:ext uri="{BB962C8B-B14F-4D97-AF65-F5344CB8AC3E}">
        <p14:creationId xmlns:p14="http://schemas.microsoft.com/office/powerpoint/2010/main" val="132060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2"/>
                </a:solidFill>
              </a:rPr>
              <a:t>Computing Power: </a:t>
            </a:r>
            <a:r>
              <a:rPr lang="en-US" sz="2400" dirty="0"/>
              <a:t>AI systems require significant computational resources. Cloud computing and distributed systems enable access to vast computing power.(High-performance GPUs, TPU, LPU, accelerate training and inference.)</a:t>
            </a:r>
            <a:endParaRPr lang="en-GB" sz="2400" dirty="0"/>
          </a:p>
          <a:p>
            <a:pPr algn="just">
              <a:buFont typeface="Arial" panose="020B0604020202020204" pitchFamily="34" charset="0"/>
              <a:buChar char="•"/>
            </a:pPr>
            <a:r>
              <a:rPr lang="en-US" sz="2400" dirty="0">
                <a:solidFill>
                  <a:schemeClr val="accent2"/>
                </a:solidFill>
              </a:rPr>
              <a:t>AI Tools &amp; Framework:  </a:t>
            </a:r>
            <a:r>
              <a:rPr lang="en-US" sz="2400" dirty="0"/>
              <a:t>AI development relies on various software tools and frameworks. These tools simplify the development, training, and deployment of AI models. (e.g., TensorFlow, </a:t>
            </a:r>
            <a:r>
              <a:rPr lang="en-US" sz="2400" dirty="0" err="1"/>
              <a:t>PyTorch</a:t>
            </a:r>
            <a:r>
              <a:rPr lang="en-US" sz="2400" dirty="0"/>
              <a:t>, Scikit-Learn, </a:t>
            </a:r>
            <a:r>
              <a:rPr lang="en-US" sz="2400" dirty="0" err="1"/>
              <a:t>Keras</a:t>
            </a:r>
            <a:r>
              <a:rPr lang="en-US" sz="2400" dirty="0"/>
              <a:t>, and more.)</a:t>
            </a:r>
          </a:p>
          <a:p>
            <a:pPr algn="just">
              <a:buFont typeface="Arial" panose="020B0604020202020204" pitchFamily="34" charset="0"/>
              <a:buChar char="•"/>
            </a:pPr>
            <a:endParaRPr lang="en-US" sz="2400" dirty="0"/>
          </a:p>
          <a:p>
            <a:endParaRPr lang="en-US" sz="2400" dirty="0"/>
          </a:p>
        </p:txBody>
      </p:sp>
      <p:sp>
        <p:nvSpPr>
          <p:cNvPr id="6" name="Content Placeholder 5">
            <a:extLst>
              <a:ext uri="{FF2B5EF4-FFF2-40B4-BE49-F238E27FC236}">
                <a16:creationId xmlns:a16="http://schemas.microsoft.com/office/drawing/2014/main" id="{52DAFB03-018F-6190-BB2F-E8B3B1B6D7B1}"/>
              </a:ext>
            </a:extLst>
          </p:cNvPr>
          <p:cNvSpPr>
            <a:spLocks noGrp="1"/>
          </p:cNvSpPr>
          <p:nvPr>
            <p:ph sz="half" idx="2"/>
          </p:nvPr>
        </p:nvSpPr>
        <p:spPr/>
        <p:txBody>
          <a:bodyPr>
            <a:normAutofit fontScale="92500" lnSpcReduction="20000"/>
          </a:bodyPr>
          <a:lstStyle/>
          <a:p>
            <a:pPr algn="just"/>
            <a:r>
              <a:rPr lang="en-US" sz="2600" dirty="0">
                <a:solidFill>
                  <a:schemeClr val="accent2"/>
                </a:solidFill>
              </a:rPr>
              <a:t>Domain Knowledge: </a:t>
            </a:r>
            <a:r>
              <a:rPr lang="en-US" sz="2600" dirty="0"/>
              <a:t>guides data selection, feature engineering, and model interpretation. Collaboration between AI experts and domain experts is crucial.</a:t>
            </a:r>
          </a:p>
          <a:p>
            <a:pPr algn="just"/>
            <a:endParaRPr lang="en-US" sz="2600" dirty="0"/>
          </a:p>
          <a:p>
            <a:pPr algn="just"/>
            <a:endParaRPr lang="en-US" sz="2600" dirty="0"/>
          </a:p>
          <a:p>
            <a:pPr algn="just"/>
            <a:r>
              <a:rPr lang="en-US" sz="2600" dirty="0">
                <a:solidFill>
                  <a:schemeClr val="accent2"/>
                </a:solidFill>
              </a:rPr>
              <a:t>Human Oversight: </a:t>
            </a:r>
            <a:r>
              <a:rPr lang="en-US" sz="2600" dirty="0"/>
              <a:t>it is necessary for ethical AI development and deployment. Humans must monitor AI systems, ensure fairness and accountability, and make critical decisions. Responsible AI practices are essential for building trust and mitigating risks.</a:t>
            </a:r>
          </a:p>
          <a:p>
            <a:pPr algn="just"/>
            <a:endParaRPr lang="en-US" sz="2400" dirty="0"/>
          </a:p>
          <a:p>
            <a:endParaRPr lang="en-US" sz="1800" dirty="0"/>
          </a:p>
          <a:p>
            <a:endParaRPr lang="en-US" dirty="0"/>
          </a:p>
          <a:p>
            <a:endParaRPr lang="en-US" dirty="0"/>
          </a:p>
          <a:p>
            <a:pPr marL="0" indent="0">
              <a:buNone/>
            </a:pPr>
            <a:endParaRPr lang="en-US" sz="1800" dirty="0"/>
          </a:p>
          <a:p>
            <a:endParaRPr lang="en-US" dirty="0"/>
          </a:p>
        </p:txBody>
      </p:sp>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US" dirty="0"/>
              <a:t>Key Components of AI</a:t>
            </a:r>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73523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857B-1A66-33EC-D265-FED0E2E9E174}"/>
              </a:ext>
            </a:extLst>
          </p:cNvPr>
          <p:cNvSpPr>
            <a:spLocks noGrp="1"/>
          </p:cNvSpPr>
          <p:nvPr>
            <p:ph type="title"/>
          </p:nvPr>
        </p:nvSpPr>
        <p:spPr/>
        <p:txBody>
          <a:bodyPr/>
          <a:lstStyle/>
          <a:p>
            <a:r>
              <a:rPr lang="en-GB" dirty="0"/>
              <a:t>AI vs NO AI Framework</a:t>
            </a:r>
            <a:endParaRPr lang="en-US" dirty="0"/>
          </a:p>
        </p:txBody>
      </p:sp>
      <p:pic>
        <p:nvPicPr>
          <p:cNvPr id="4" name="Picture 3">
            <a:extLst>
              <a:ext uri="{FF2B5EF4-FFF2-40B4-BE49-F238E27FC236}">
                <a16:creationId xmlns:a16="http://schemas.microsoft.com/office/drawing/2014/main" id="{13D27E90-1B71-C207-F476-F3F793B9B441}"/>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26" name="Content Placeholder 25">
            <a:extLst>
              <a:ext uri="{FF2B5EF4-FFF2-40B4-BE49-F238E27FC236}">
                <a16:creationId xmlns:a16="http://schemas.microsoft.com/office/drawing/2014/main" id="{054FE780-AC46-22BE-161C-68DC71F5B5FF}"/>
              </a:ext>
            </a:extLst>
          </p:cNvPr>
          <p:cNvPicPr>
            <a:picLocks noGrp="1" noChangeAspect="1"/>
          </p:cNvPicPr>
          <p:nvPr>
            <p:ph idx="1"/>
          </p:nvPr>
        </p:nvPicPr>
        <p:blipFill>
          <a:blip r:embed="rId4"/>
          <a:stretch>
            <a:fillRect/>
          </a:stretch>
        </p:blipFill>
        <p:spPr>
          <a:xfrm>
            <a:off x="838200" y="1420604"/>
            <a:ext cx="10515600" cy="4231488"/>
          </a:xfrm>
        </p:spPr>
      </p:pic>
      <p:sp>
        <p:nvSpPr>
          <p:cNvPr id="3" name="TextBox 2">
            <a:extLst>
              <a:ext uri="{FF2B5EF4-FFF2-40B4-BE49-F238E27FC236}">
                <a16:creationId xmlns:a16="http://schemas.microsoft.com/office/drawing/2014/main" id="{1339B5E2-2AAD-60A5-B21A-CEF882A2A65E}"/>
              </a:ext>
            </a:extLst>
          </p:cNvPr>
          <p:cNvSpPr txBox="1"/>
          <p:nvPr/>
        </p:nvSpPr>
        <p:spPr>
          <a:xfrm>
            <a:off x="745211" y="5605220"/>
            <a:ext cx="10515599" cy="830997"/>
          </a:xfrm>
          <a:prstGeom prst="rect">
            <a:avLst/>
          </a:prstGeom>
          <a:noFill/>
        </p:spPr>
        <p:txBody>
          <a:bodyPr wrap="square" rtlCol="0">
            <a:spAutoFit/>
          </a:bodyPr>
          <a:lstStyle/>
          <a:p>
            <a:pPr algn="ctr"/>
            <a:r>
              <a:rPr lang="en-US" sz="2400" dirty="0">
                <a:solidFill>
                  <a:schemeClr val="accent2"/>
                </a:solidFill>
              </a:rPr>
              <a:t>Each Augmentation or Automation decision requires a Desirability, Viability &amp; Feasibility Assessment</a:t>
            </a:r>
          </a:p>
        </p:txBody>
      </p:sp>
    </p:spTree>
    <p:extLst>
      <p:ext uri="{BB962C8B-B14F-4D97-AF65-F5344CB8AC3E}">
        <p14:creationId xmlns:p14="http://schemas.microsoft.com/office/powerpoint/2010/main" val="2337075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49188-3F4C-A3CF-7418-CC9B99947A0A}"/>
              </a:ext>
            </a:extLst>
          </p:cNvPr>
          <p:cNvSpPr>
            <a:spLocks noGrp="1"/>
          </p:cNvSpPr>
          <p:nvPr>
            <p:ph type="title"/>
          </p:nvPr>
        </p:nvSpPr>
        <p:spPr/>
        <p:txBody>
          <a:bodyPr/>
          <a:lstStyle/>
          <a:p>
            <a:r>
              <a:rPr lang="en-US" b="1" dirty="0"/>
              <a:t>Current State of AI Globally</a:t>
            </a:r>
            <a:br>
              <a:rPr lang="en-US" b="1" dirty="0"/>
            </a:br>
            <a:endParaRPr lang="en-US" dirty="0"/>
          </a:p>
        </p:txBody>
      </p:sp>
      <p:sp>
        <p:nvSpPr>
          <p:cNvPr id="5" name="Text Placeholder 4">
            <a:extLst>
              <a:ext uri="{FF2B5EF4-FFF2-40B4-BE49-F238E27FC236}">
                <a16:creationId xmlns:a16="http://schemas.microsoft.com/office/drawing/2014/main" id="{1DD3935A-56B5-3FBB-16DB-33B325BE7C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191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F366F5-A800-06EF-2553-8095F005FC89}"/>
              </a:ext>
            </a:extLst>
          </p:cNvPr>
          <p:cNvSpPr>
            <a:spLocks noGrp="1"/>
          </p:cNvSpPr>
          <p:nvPr>
            <p:ph sz="half" idx="1"/>
          </p:nvPr>
        </p:nvSpPr>
        <p:spPr>
          <a:xfrm>
            <a:off x="838200" y="1825625"/>
            <a:ext cx="5181600" cy="4356000"/>
          </a:xfrm>
        </p:spPr>
        <p:txBody>
          <a:bodyPr/>
          <a:lstStyle/>
          <a:p>
            <a:pPr algn="just">
              <a:buFont typeface="Arial" panose="020B0604020202020204" pitchFamily="34" charset="0"/>
              <a:buChar char="•"/>
            </a:pPr>
            <a:r>
              <a:rPr lang="en-US" sz="2400" dirty="0">
                <a:solidFill>
                  <a:schemeClr val="accent6"/>
                </a:solidFill>
              </a:rPr>
              <a:t>Reinforcement Learning: </a:t>
            </a:r>
            <a:r>
              <a:rPr lang="en-US" sz="2400" dirty="0"/>
              <a:t>AI agents learn to make decisions by interacting with an environment. Successes in game-playing (e.g., AlphaGo, AlphaFold) and robotics control.</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endParaRPr lang="en-US" dirty="0"/>
          </a:p>
        </p:txBody>
      </p:sp>
      <p:sp>
        <p:nvSpPr>
          <p:cNvPr id="10" name="Content Placeholder 9">
            <a:extLst>
              <a:ext uri="{FF2B5EF4-FFF2-40B4-BE49-F238E27FC236}">
                <a16:creationId xmlns:a16="http://schemas.microsoft.com/office/drawing/2014/main" id="{DE8918A8-4A46-38A0-6697-5D8BBA3D6D6A}"/>
              </a:ext>
            </a:extLst>
          </p:cNvPr>
          <p:cNvSpPr>
            <a:spLocks noGrp="1"/>
          </p:cNvSpPr>
          <p:nvPr>
            <p:ph sz="half" idx="2"/>
          </p:nvPr>
        </p:nvSpPr>
        <p:spPr/>
        <p:txBody>
          <a:bodyPr/>
          <a:lstStyle/>
          <a:p>
            <a:pPr algn="just">
              <a:buFont typeface="Arial" panose="020B0604020202020204" pitchFamily="34" charset="0"/>
              <a:buChar char="•"/>
            </a:pPr>
            <a:r>
              <a:rPr lang="en-US" sz="2400" dirty="0">
                <a:solidFill>
                  <a:schemeClr val="accent6"/>
                </a:solidFill>
              </a:rPr>
              <a:t>Computer Vision: </a:t>
            </a:r>
            <a:r>
              <a:rPr lang="en-US" sz="2400" dirty="0"/>
              <a:t>AI systems that accurately identify and analyze visual data. Tasks (object detection, facial recognition, medical imaging, etc.)</a:t>
            </a:r>
          </a:p>
          <a:p>
            <a:pPr>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C2B2005F-B474-49DA-9221-A489CCA7C695}"/>
              </a:ext>
            </a:extLst>
          </p:cNvPr>
          <p:cNvSpPr>
            <a:spLocks noGrp="1"/>
          </p:cNvSpPr>
          <p:nvPr>
            <p:ph type="title"/>
          </p:nvPr>
        </p:nvSpPr>
        <p:spPr/>
        <p:txBody>
          <a:bodyPr/>
          <a:lstStyle/>
          <a:p>
            <a:r>
              <a:rPr lang="en-US" dirty="0"/>
              <a:t>Major AI Developments and Innovations</a:t>
            </a:r>
            <a:endParaRPr lang="en-GB" dirty="0"/>
          </a:p>
        </p:txBody>
      </p:sp>
      <p:pic>
        <p:nvPicPr>
          <p:cNvPr id="4" name="Picture 3">
            <a:extLst>
              <a:ext uri="{FF2B5EF4-FFF2-40B4-BE49-F238E27FC236}">
                <a16:creationId xmlns:a16="http://schemas.microsoft.com/office/drawing/2014/main" id="{5EEB8D24-84F9-9490-32B6-EB7D74D65EC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16" name="Picture 15">
            <a:extLst>
              <a:ext uri="{FF2B5EF4-FFF2-40B4-BE49-F238E27FC236}">
                <a16:creationId xmlns:a16="http://schemas.microsoft.com/office/drawing/2014/main" id="{E828C2C0-D8C4-CF1C-DB45-B4070ADAAD98}"/>
              </a:ext>
            </a:extLst>
          </p:cNvPr>
          <p:cNvPicPr>
            <a:picLocks noChangeAspect="1"/>
          </p:cNvPicPr>
          <p:nvPr/>
        </p:nvPicPr>
        <p:blipFill>
          <a:blip r:embed="rId3"/>
          <a:stretch>
            <a:fillRect/>
          </a:stretch>
        </p:blipFill>
        <p:spPr>
          <a:xfrm>
            <a:off x="1758043" y="3526972"/>
            <a:ext cx="2556000" cy="2556000"/>
          </a:xfrm>
          <a:prstGeom prst="rect">
            <a:avLst/>
          </a:prstGeom>
        </p:spPr>
      </p:pic>
      <p:pic>
        <p:nvPicPr>
          <p:cNvPr id="20" name="Picture 19">
            <a:extLst>
              <a:ext uri="{FF2B5EF4-FFF2-40B4-BE49-F238E27FC236}">
                <a16:creationId xmlns:a16="http://schemas.microsoft.com/office/drawing/2014/main" id="{61C8703A-B72C-0FC8-3E39-6AD59DEB9D4F}"/>
              </a:ext>
            </a:extLst>
          </p:cNvPr>
          <p:cNvPicPr>
            <a:picLocks noChangeAspect="1"/>
          </p:cNvPicPr>
          <p:nvPr/>
        </p:nvPicPr>
        <p:blipFill>
          <a:blip r:embed="rId4"/>
          <a:stretch>
            <a:fillRect/>
          </a:stretch>
        </p:blipFill>
        <p:spPr>
          <a:xfrm rot="16200000">
            <a:off x="7308657" y="2325205"/>
            <a:ext cx="3365890" cy="5127171"/>
          </a:xfrm>
          <a:prstGeom prst="rect">
            <a:avLst/>
          </a:prstGeom>
        </p:spPr>
      </p:pic>
    </p:spTree>
    <p:extLst>
      <p:ext uri="{BB962C8B-B14F-4D97-AF65-F5344CB8AC3E}">
        <p14:creationId xmlns:p14="http://schemas.microsoft.com/office/powerpoint/2010/main" val="2665309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F71BE2-A534-AAAD-1D68-B4A8552E602D}"/>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6"/>
                </a:solidFill>
              </a:rPr>
              <a:t>Large Language Models (LLMs):  </a:t>
            </a:r>
            <a:r>
              <a:rPr lang="en-US" sz="2400" dirty="0"/>
              <a:t>Massive neural networks trained on vast textual data (e.g., GPTs, BERT, LaMDA, Claude). Capable of generating human-like text, answering questions, and understanding natural language</a:t>
            </a:r>
          </a:p>
          <a:p>
            <a:pPr algn="just">
              <a:buFont typeface="Arial" panose="020B0604020202020204" pitchFamily="34" charset="0"/>
              <a:buChar char="•"/>
            </a:pPr>
            <a:r>
              <a:rPr lang="en-US" sz="2400" dirty="0">
                <a:solidFill>
                  <a:schemeClr val="accent6"/>
                </a:solidFill>
              </a:rPr>
              <a:t>Generative AI: </a:t>
            </a:r>
            <a:r>
              <a:rPr lang="en-US" sz="2400" dirty="0"/>
              <a:t>AI models that can create new content, such as images, videos, music, and code( e.g., DALL-E, Stable Diffusion, Midjourney (image generation), </a:t>
            </a:r>
            <a:r>
              <a:rPr lang="en-US" sz="2400" dirty="0" err="1"/>
              <a:t>Mubert</a:t>
            </a:r>
            <a:r>
              <a:rPr lang="en-US" sz="2400" dirty="0"/>
              <a:t> (music generation)</a:t>
            </a:r>
          </a:p>
          <a:p>
            <a:pPr algn="just">
              <a:buFont typeface="Arial" panose="020B0604020202020204" pitchFamily="34" charset="0"/>
              <a:buChar char="•"/>
            </a:pPr>
            <a:endParaRPr lang="en-US" sz="2400" dirty="0"/>
          </a:p>
          <a:p>
            <a:endParaRPr lang="en-US" dirty="0"/>
          </a:p>
        </p:txBody>
      </p:sp>
      <p:pic>
        <p:nvPicPr>
          <p:cNvPr id="8" name="Content Placeholder 7">
            <a:extLst>
              <a:ext uri="{FF2B5EF4-FFF2-40B4-BE49-F238E27FC236}">
                <a16:creationId xmlns:a16="http://schemas.microsoft.com/office/drawing/2014/main" id="{59B75C48-A6A4-C76E-4B1B-4606BFC20807}"/>
              </a:ext>
            </a:extLst>
          </p:cNvPr>
          <p:cNvPicPr>
            <a:picLocks noGrp="1" noChangeAspect="1"/>
          </p:cNvPicPr>
          <p:nvPr>
            <p:ph sz="half" idx="2"/>
          </p:nvPr>
        </p:nvPicPr>
        <p:blipFill>
          <a:blip r:embed="rId2"/>
          <a:stretch>
            <a:fillRect/>
          </a:stretch>
        </p:blipFill>
        <p:spPr>
          <a:xfrm>
            <a:off x="6172200" y="2541810"/>
            <a:ext cx="5181600" cy="2918968"/>
          </a:xfrm>
        </p:spPr>
      </p:pic>
      <p:sp>
        <p:nvSpPr>
          <p:cNvPr id="2" name="Title 1">
            <a:extLst>
              <a:ext uri="{FF2B5EF4-FFF2-40B4-BE49-F238E27FC236}">
                <a16:creationId xmlns:a16="http://schemas.microsoft.com/office/drawing/2014/main" id="{1FA89090-31FA-0918-40D3-7361D58CDA7D}"/>
              </a:ext>
            </a:extLst>
          </p:cNvPr>
          <p:cNvSpPr>
            <a:spLocks noGrp="1"/>
          </p:cNvSpPr>
          <p:nvPr>
            <p:ph type="title"/>
          </p:nvPr>
        </p:nvSpPr>
        <p:spPr/>
        <p:txBody>
          <a:bodyPr/>
          <a:lstStyle/>
          <a:p>
            <a:r>
              <a:rPr lang="en-US" dirty="0"/>
              <a:t>Major AI Developments and Innovations</a:t>
            </a:r>
          </a:p>
        </p:txBody>
      </p:sp>
      <p:pic>
        <p:nvPicPr>
          <p:cNvPr id="4" name="Picture 3">
            <a:extLst>
              <a:ext uri="{FF2B5EF4-FFF2-40B4-BE49-F238E27FC236}">
                <a16:creationId xmlns:a16="http://schemas.microsoft.com/office/drawing/2014/main" id="{8096CA95-0249-E94E-7282-81F341F0F0AF}"/>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049129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2CC4DC-06DD-3613-665C-735AF3038B82}"/>
              </a:ext>
            </a:extLst>
          </p:cNvPr>
          <p:cNvSpPr>
            <a:spLocks noGrp="1"/>
          </p:cNvSpPr>
          <p:nvPr>
            <p:ph sz="half" idx="1"/>
          </p:nvPr>
        </p:nvSpPr>
        <p:spPr/>
        <p:txBody>
          <a:bodyPr>
            <a:normAutofit fontScale="92500" lnSpcReduction="20000"/>
          </a:bodyPr>
          <a:lstStyle/>
          <a:p>
            <a:pPr marL="0" indent="0" algn="ctr">
              <a:buNone/>
            </a:pPr>
            <a:r>
              <a:rPr lang="en-US" sz="2600" dirty="0">
                <a:solidFill>
                  <a:schemeClr val="accent2"/>
                </a:solidFill>
              </a:rPr>
              <a:t>Leading Countries</a:t>
            </a:r>
          </a:p>
          <a:p>
            <a:pPr algn="just">
              <a:buFont typeface="Arial" panose="020B0604020202020204" pitchFamily="34" charset="0"/>
              <a:buChar char="•"/>
            </a:pPr>
            <a:r>
              <a:rPr lang="en-US" sz="2600" dirty="0"/>
              <a:t>United States - Home to AI giants like Google, Microsoft, Amazon, OpenAI, Meta</a:t>
            </a:r>
          </a:p>
          <a:p>
            <a:pPr algn="just">
              <a:buFont typeface="Arial" panose="020B0604020202020204" pitchFamily="34" charset="0"/>
              <a:buChar char="•"/>
            </a:pPr>
            <a:r>
              <a:rPr lang="en-US" sz="2600" dirty="0"/>
              <a:t>China - Rapid AI growth with companies like Baidu, Alibaba, Tencent</a:t>
            </a:r>
          </a:p>
          <a:p>
            <a:pPr algn="just">
              <a:buFont typeface="Arial" panose="020B0604020202020204" pitchFamily="34" charset="0"/>
              <a:buChar char="•"/>
            </a:pPr>
            <a:r>
              <a:rPr lang="en-US" sz="2600" dirty="0"/>
              <a:t>United Kingdom - Strong AI research centers and startups (DeepMind)</a:t>
            </a:r>
          </a:p>
          <a:p>
            <a:pPr algn="just">
              <a:buFont typeface="Arial" panose="020B0604020202020204" pitchFamily="34" charset="0"/>
              <a:buChar char="•"/>
            </a:pPr>
            <a:r>
              <a:rPr lang="en-US" sz="2600" dirty="0"/>
              <a:t>Germany - Emerging of  AI hubs </a:t>
            </a:r>
          </a:p>
          <a:p>
            <a:pPr algn="just">
              <a:buFont typeface="Arial" panose="020B0604020202020204" pitchFamily="34" charset="0"/>
              <a:buChar char="•"/>
            </a:pPr>
            <a:r>
              <a:rPr lang="en-US" sz="2600" dirty="0"/>
              <a:t>France – Strong policy and the government invested heavily (</a:t>
            </a:r>
            <a:r>
              <a:rPr lang="en-US" sz="2600" dirty="0" err="1"/>
              <a:t>e.g</a:t>
            </a:r>
            <a:r>
              <a:rPr lang="en-US" sz="2600" dirty="0"/>
              <a:t>, Mistral AI, </a:t>
            </a:r>
            <a:r>
              <a:rPr lang="en-US" sz="2600" dirty="0" err="1"/>
              <a:t>Huggingface</a:t>
            </a:r>
            <a:r>
              <a:rPr lang="en-US" sz="2600" dirty="0"/>
              <a:t>)</a:t>
            </a:r>
            <a:endParaRPr lang="en-US" dirty="0"/>
          </a:p>
        </p:txBody>
      </p:sp>
      <p:pic>
        <p:nvPicPr>
          <p:cNvPr id="8" name="Content Placeholder 7">
            <a:extLst>
              <a:ext uri="{FF2B5EF4-FFF2-40B4-BE49-F238E27FC236}">
                <a16:creationId xmlns:a16="http://schemas.microsoft.com/office/drawing/2014/main" id="{614937C7-A55A-AC0D-406D-0B01FE2AAEDC}"/>
              </a:ext>
            </a:extLst>
          </p:cNvPr>
          <p:cNvPicPr>
            <a:picLocks noGrp="1" noChangeAspect="1"/>
          </p:cNvPicPr>
          <p:nvPr>
            <p:ph sz="half" idx="2"/>
          </p:nvPr>
        </p:nvPicPr>
        <p:blipFill>
          <a:blip r:embed="rId2"/>
          <a:stretch>
            <a:fillRect/>
          </a:stretch>
        </p:blipFill>
        <p:spPr>
          <a:xfrm>
            <a:off x="6172200" y="2274516"/>
            <a:ext cx="5181600" cy="3453556"/>
          </a:xfrm>
        </p:spPr>
      </p:pic>
      <p:sp>
        <p:nvSpPr>
          <p:cNvPr id="4" name="Title 3">
            <a:extLst>
              <a:ext uri="{FF2B5EF4-FFF2-40B4-BE49-F238E27FC236}">
                <a16:creationId xmlns:a16="http://schemas.microsoft.com/office/drawing/2014/main" id="{3A23816C-B0A0-60D4-669E-9C485B0B1402}"/>
              </a:ext>
            </a:extLst>
          </p:cNvPr>
          <p:cNvSpPr>
            <a:spLocks noGrp="1"/>
          </p:cNvSpPr>
          <p:nvPr>
            <p:ph type="title"/>
          </p:nvPr>
        </p:nvSpPr>
        <p:spPr/>
        <p:txBody>
          <a:bodyPr/>
          <a:lstStyle/>
          <a:p>
            <a:r>
              <a:rPr lang="en-US" dirty="0"/>
              <a:t>Leading Countries and Companies in AI</a:t>
            </a:r>
          </a:p>
        </p:txBody>
      </p:sp>
      <p:pic>
        <p:nvPicPr>
          <p:cNvPr id="3" name="Picture 2">
            <a:extLst>
              <a:ext uri="{FF2B5EF4-FFF2-40B4-BE49-F238E27FC236}">
                <a16:creationId xmlns:a16="http://schemas.microsoft.com/office/drawing/2014/main" id="{DCA0B910-FE32-3C78-A608-28E1F3173FA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690148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4CE3479-E02F-AF74-E939-46127DC57BBC}"/>
              </a:ext>
            </a:extLst>
          </p:cNvPr>
          <p:cNvSpPr/>
          <p:nvPr/>
        </p:nvSpPr>
        <p:spPr>
          <a:xfrm>
            <a:off x="6449786" y="1774370"/>
            <a:ext cx="5018314" cy="615043"/>
          </a:xfrm>
          <a:prstGeom prst="round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4693CC4-BA9D-BCB4-563C-820B5E9D31C3}"/>
              </a:ext>
            </a:extLst>
          </p:cNvPr>
          <p:cNvSpPr/>
          <p:nvPr/>
        </p:nvSpPr>
        <p:spPr>
          <a:xfrm>
            <a:off x="887186" y="1774371"/>
            <a:ext cx="5018314" cy="6150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6A1C65-037D-B83D-F9B3-E0EFEF114904}"/>
              </a:ext>
            </a:extLst>
          </p:cNvPr>
          <p:cNvSpPr>
            <a:spLocks noGrp="1"/>
          </p:cNvSpPr>
          <p:nvPr>
            <p:ph sz="half" idx="1"/>
          </p:nvPr>
        </p:nvSpPr>
        <p:spPr/>
        <p:txBody>
          <a:bodyPr>
            <a:normAutofit/>
          </a:bodyPr>
          <a:lstStyle/>
          <a:p>
            <a:pPr marL="0" indent="0" algn="ctr">
              <a:buNone/>
            </a:pPr>
            <a:r>
              <a:rPr lang="en-US" sz="3200" dirty="0"/>
              <a:t>Context and Understanding</a:t>
            </a:r>
            <a:endParaRPr lang="en-GB" sz="3200" dirty="0"/>
          </a:p>
          <a:p>
            <a:r>
              <a:rPr lang="en-GB" sz="2400" dirty="0"/>
              <a:t>Introduction </a:t>
            </a:r>
          </a:p>
          <a:p>
            <a:r>
              <a:rPr lang="en-US" sz="2400" dirty="0"/>
              <a:t>Understanding Artificial Intelligence</a:t>
            </a:r>
            <a:endParaRPr lang="en-GB" sz="2400" dirty="0"/>
          </a:p>
          <a:p>
            <a:r>
              <a:rPr lang="en-US" sz="2400" dirty="0"/>
              <a:t>Current State of AI Globally</a:t>
            </a:r>
          </a:p>
          <a:p>
            <a:endParaRPr lang="en-GB" sz="2400" dirty="0"/>
          </a:p>
        </p:txBody>
      </p:sp>
      <p:sp>
        <p:nvSpPr>
          <p:cNvPr id="7" name="Content Placeholder 6">
            <a:extLst>
              <a:ext uri="{FF2B5EF4-FFF2-40B4-BE49-F238E27FC236}">
                <a16:creationId xmlns:a16="http://schemas.microsoft.com/office/drawing/2014/main" id="{264FCAED-576D-9D0A-70EB-8E3B9345B725}"/>
              </a:ext>
            </a:extLst>
          </p:cNvPr>
          <p:cNvSpPr>
            <a:spLocks noGrp="1"/>
          </p:cNvSpPr>
          <p:nvPr>
            <p:ph sz="half" idx="2"/>
          </p:nvPr>
        </p:nvSpPr>
        <p:spPr/>
        <p:txBody>
          <a:bodyPr>
            <a:normAutofit/>
          </a:bodyPr>
          <a:lstStyle/>
          <a:p>
            <a:pPr marL="0" indent="0" algn="ctr">
              <a:buNone/>
            </a:pPr>
            <a:r>
              <a:rPr lang="it-IT" sz="3200" dirty="0"/>
              <a:t>AI in Tanzania</a:t>
            </a:r>
          </a:p>
          <a:p>
            <a:r>
              <a:rPr lang="it-IT" sz="2400" dirty="0"/>
              <a:t>AI in Tanzania: Current Landscape</a:t>
            </a:r>
            <a:endParaRPr lang="en-GB" sz="2400" dirty="0"/>
          </a:p>
          <a:p>
            <a:r>
              <a:rPr lang="en-US" sz="2400" dirty="0"/>
              <a:t>Applications of AI in Tanzania</a:t>
            </a:r>
            <a:endParaRPr lang="en-GB" sz="2400" dirty="0"/>
          </a:p>
          <a:p>
            <a:r>
              <a:rPr lang="en-US" sz="2400" dirty="0"/>
              <a:t>Benefits of AI for Tanzanian Society</a:t>
            </a:r>
          </a:p>
          <a:p>
            <a:r>
              <a:rPr lang="en-US" sz="2400" dirty="0"/>
              <a:t>Challenges and Ethical Considerations</a:t>
            </a:r>
            <a:endParaRPr lang="en-GB" sz="2400" dirty="0"/>
          </a:p>
          <a:p>
            <a:r>
              <a:rPr lang="en-US" sz="2400" dirty="0"/>
              <a:t>Strategies for Advancing AI in Tanzania</a:t>
            </a:r>
            <a:endParaRPr lang="en-GB" sz="2400" dirty="0"/>
          </a:p>
          <a:p>
            <a:r>
              <a:rPr lang="en-US" sz="2400" dirty="0"/>
              <a:t>Future Outlook</a:t>
            </a:r>
            <a:endParaRPr lang="en-GB" sz="2400" dirty="0"/>
          </a:p>
          <a:p>
            <a:r>
              <a:rPr lang="en-US" sz="2400" dirty="0"/>
              <a:t>Conclusion</a:t>
            </a:r>
          </a:p>
          <a:p>
            <a:endParaRPr lang="en-US" sz="2400" dirty="0"/>
          </a:p>
        </p:txBody>
      </p:sp>
      <p:sp>
        <p:nvSpPr>
          <p:cNvPr id="2" name="Title 1">
            <a:extLst>
              <a:ext uri="{FF2B5EF4-FFF2-40B4-BE49-F238E27FC236}">
                <a16:creationId xmlns:a16="http://schemas.microsoft.com/office/drawing/2014/main" id="{9A6CC4B9-3AEB-40D4-59EB-E9304B3E2E6D}"/>
              </a:ext>
            </a:extLst>
          </p:cNvPr>
          <p:cNvSpPr>
            <a:spLocks noGrp="1"/>
          </p:cNvSpPr>
          <p:nvPr>
            <p:ph type="title"/>
          </p:nvPr>
        </p:nvSpPr>
        <p:spPr/>
        <p:txBody>
          <a:bodyPr/>
          <a:lstStyle/>
          <a:p>
            <a:r>
              <a:rPr lang="en-US" dirty="0"/>
              <a:t>Overview of the Presentation</a:t>
            </a:r>
            <a:endParaRPr lang="en-GB" dirty="0"/>
          </a:p>
        </p:txBody>
      </p:sp>
      <p:pic>
        <p:nvPicPr>
          <p:cNvPr id="6" name="Picture 5">
            <a:extLst>
              <a:ext uri="{FF2B5EF4-FFF2-40B4-BE49-F238E27FC236}">
                <a16:creationId xmlns:a16="http://schemas.microsoft.com/office/drawing/2014/main" id="{E69575CF-420C-C363-C2D8-7C57FE5F9A3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878800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2CC4DC-06DD-3613-665C-735AF3038B82}"/>
              </a:ext>
            </a:extLst>
          </p:cNvPr>
          <p:cNvSpPr>
            <a:spLocks noGrp="1"/>
          </p:cNvSpPr>
          <p:nvPr>
            <p:ph sz="half" idx="1"/>
          </p:nvPr>
        </p:nvSpPr>
        <p:spPr/>
        <p:txBody>
          <a:bodyPr>
            <a:normAutofit/>
          </a:bodyPr>
          <a:lstStyle/>
          <a:p>
            <a:pPr marL="0" indent="0" algn="ctr">
              <a:buNone/>
            </a:pPr>
            <a:r>
              <a:rPr lang="en-US" sz="2400" dirty="0">
                <a:solidFill>
                  <a:schemeClr val="accent2"/>
                </a:solidFill>
              </a:rPr>
              <a:t>Companies</a:t>
            </a:r>
          </a:p>
          <a:p>
            <a:pPr algn="just">
              <a:buFont typeface="Arial" panose="020B0604020202020204" pitchFamily="34" charset="0"/>
              <a:buChar char="•"/>
            </a:pPr>
            <a:r>
              <a:rPr lang="en-US" sz="2400" dirty="0"/>
              <a:t>Google (Alphabet) - World leader in AI research and applications</a:t>
            </a:r>
          </a:p>
          <a:p>
            <a:pPr algn="just">
              <a:buFont typeface="Arial" panose="020B0604020202020204" pitchFamily="34" charset="0"/>
              <a:buChar char="•"/>
            </a:pPr>
            <a:r>
              <a:rPr lang="en-US" sz="2400" dirty="0"/>
              <a:t>Microsoft - AI cloud services, virtual assistants (Cortana)</a:t>
            </a:r>
          </a:p>
          <a:p>
            <a:pPr algn="just">
              <a:buFont typeface="Arial" panose="020B0604020202020204" pitchFamily="34" charset="0"/>
              <a:buChar char="•"/>
            </a:pPr>
            <a:r>
              <a:rPr lang="en-US" sz="2400" dirty="0"/>
              <a:t>Amazon - Alexa virtual assistant, AWS AI services</a:t>
            </a:r>
          </a:p>
          <a:p>
            <a:pPr algn="just">
              <a:buFont typeface="Arial" panose="020B0604020202020204" pitchFamily="34" charset="0"/>
              <a:buChar char="•"/>
            </a:pPr>
            <a:r>
              <a:rPr lang="en-US" sz="2400" dirty="0"/>
              <a:t>OpenAI - Pioneering AI research company, language models like GPT</a:t>
            </a:r>
          </a:p>
          <a:p>
            <a:pPr algn="just">
              <a:buFont typeface="Arial" panose="020B0604020202020204" pitchFamily="34" charset="0"/>
              <a:buChar char="•"/>
            </a:pPr>
            <a:r>
              <a:rPr lang="en-US" sz="2400" dirty="0"/>
              <a:t>Baidu - China's leading AI company for autonomous driving, natural language</a:t>
            </a:r>
          </a:p>
        </p:txBody>
      </p:sp>
      <p:sp>
        <p:nvSpPr>
          <p:cNvPr id="4" name="Title 3">
            <a:extLst>
              <a:ext uri="{FF2B5EF4-FFF2-40B4-BE49-F238E27FC236}">
                <a16:creationId xmlns:a16="http://schemas.microsoft.com/office/drawing/2014/main" id="{3A23816C-B0A0-60D4-669E-9C485B0B1402}"/>
              </a:ext>
            </a:extLst>
          </p:cNvPr>
          <p:cNvSpPr>
            <a:spLocks noGrp="1"/>
          </p:cNvSpPr>
          <p:nvPr>
            <p:ph type="title"/>
          </p:nvPr>
        </p:nvSpPr>
        <p:spPr/>
        <p:txBody>
          <a:bodyPr/>
          <a:lstStyle/>
          <a:p>
            <a:r>
              <a:rPr lang="en-US" dirty="0"/>
              <a:t>Leading Countries and Companies in AI</a:t>
            </a:r>
          </a:p>
        </p:txBody>
      </p:sp>
      <p:pic>
        <p:nvPicPr>
          <p:cNvPr id="7" name="Content Placeholder 6">
            <a:extLst>
              <a:ext uri="{FF2B5EF4-FFF2-40B4-BE49-F238E27FC236}">
                <a16:creationId xmlns:a16="http://schemas.microsoft.com/office/drawing/2014/main" id="{D82DDFE2-E53F-100C-A322-D967EF57E2C0}"/>
              </a:ext>
            </a:extLst>
          </p:cNvPr>
          <p:cNvPicPr>
            <a:picLocks noGrp="1" noChangeAspect="1"/>
          </p:cNvPicPr>
          <p:nvPr>
            <p:ph sz="half" idx="2"/>
          </p:nvPr>
        </p:nvPicPr>
        <p:blipFill>
          <a:blip r:embed="rId2"/>
          <a:stretch>
            <a:fillRect/>
          </a:stretch>
        </p:blipFill>
        <p:spPr>
          <a:xfrm>
            <a:off x="6223860" y="2446814"/>
            <a:ext cx="5181600" cy="3108959"/>
          </a:xfrm>
        </p:spPr>
      </p:pic>
      <p:pic>
        <p:nvPicPr>
          <p:cNvPr id="8" name="Picture 7">
            <a:extLst>
              <a:ext uri="{FF2B5EF4-FFF2-40B4-BE49-F238E27FC236}">
                <a16:creationId xmlns:a16="http://schemas.microsoft.com/office/drawing/2014/main" id="{364E4235-7502-5B56-D494-F037597563DB}"/>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3" name="Picture 2">
            <a:extLst>
              <a:ext uri="{FF2B5EF4-FFF2-40B4-BE49-F238E27FC236}">
                <a16:creationId xmlns:a16="http://schemas.microsoft.com/office/drawing/2014/main" id="{76DBC087-1AB6-AD67-D68B-16B40278A6FB}"/>
              </a:ext>
            </a:extLst>
          </p:cNvPr>
          <p:cNvPicPr>
            <a:picLocks noChangeAspect="1"/>
          </p:cNvPicPr>
          <p:nvPr/>
        </p:nvPicPr>
        <p:blipFill>
          <a:blip r:embed="rId4"/>
          <a:stretch>
            <a:fillRect/>
          </a:stretch>
        </p:blipFill>
        <p:spPr>
          <a:xfrm>
            <a:off x="8962897" y="2956160"/>
            <a:ext cx="324000" cy="324000"/>
          </a:xfrm>
          <a:prstGeom prst="rect">
            <a:avLst/>
          </a:prstGeom>
        </p:spPr>
      </p:pic>
      <p:pic>
        <p:nvPicPr>
          <p:cNvPr id="9" name="Picture 8">
            <a:extLst>
              <a:ext uri="{FF2B5EF4-FFF2-40B4-BE49-F238E27FC236}">
                <a16:creationId xmlns:a16="http://schemas.microsoft.com/office/drawing/2014/main" id="{2B1F2DCD-B013-EC86-D57B-544B3EE1C154}"/>
              </a:ext>
            </a:extLst>
          </p:cNvPr>
          <p:cNvPicPr>
            <a:picLocks noChangeAspect="1"/>
          </p:cNvPicPr>
          <p:nvPr/>
        </p:nvPicPr>
        <p:blipFill rotWithShape="1">
          <a:blip r:embed="rId5"/>
          <a:srcRect t="38148" b="38128"/>
          <a:stretch/>
        </p:blipFill>
        <p:spPr>
          <a:xfrm>
            <a:off x="8315244" y="3391976"/>
            <a:ext cx="1213967" cy="288000"/>
          </a:xfrm>
          <a:prstGeom prst="rect">
            <a:avLst/>
          </a:prstGeom>
        </p:spPr>
      </p:pic>
      <p:pic>
        <p:nvPicPr>
          <p:cNvPr id="11" name="Picture 10">
            <a:extLst>
              <a:ext uri="{FF2B5EF4-FFF2-40B4-BE49-F238E27FC236}">
                <a16:creationId xmlns:a16="http://schemas.microsoft.com/office/drawing/2014/main" id="{E59B795E-A514-B746-48A2-120772C137A3}"/>
              </a:ext>
            </a:extLst>
          </p:cNvPr>
          <p:cNvPicPr>
            <a:picLocks noChangeAspect="1"/>
          </p:cNvPicPr>
          <p:nvPr/>
        </p:nvPicPr>
        <p:blipFill rotWithShape="1">
          <a:blip r:embed="rId6"/>
          <a:srcRect l="21899" t="30843" r="19174" b="29807"/>
          <a:stretch/>
        </p:blipFill>
        <p:spPr>
          <a:xfrm>
            <a:off x="7894173" y="4686804"/>
            <a:ext cx="1028054" cy="396640"/>
          </a:xfrm>
          <a:prstGeom prst="rect">
            <a:avLst/>
          </a:prstGeom>
        </p:spPr>
      </p:pic>
      <p:pic>
        <p:nvPicPr>
          <p:cNvPr id="13" name="Picture 12">
            <a:extLst>
              <a:ext uri="{FF2B5EF4-FFF2-40B4-BE49-F238E27FC236}">
                <a16:creationId xmlns:a16="http://schemas.microsoft.com/office/drawing/2014/main" id="{D85C7E28-5DAE-2DE3-905C-0ADBC3DEA1D6}"/>
              </a:ext>
            </a:extLst>
          </p:cNvPr>
          <p:cNvPicPr>
            <a:picLocks noChangeAspect="1"/>
          </p:cNvPicPr>
          <p:nvPr/>
        </p:nvPicPr>
        <p:blipFill>
          <a:blip r:embed="rId7"/>
          <a:stretch>
            <a:fillRect/>
          </a:stretch>
        </p:blipFill>
        <p:spPr>
          <a:xfrm>
            <a:off x="7090143" y="4218804"/>
            <a:ext cx="468000" cy="468000"/>
          </a:xfrm>
          <a:prstGeom prst="rect">
            <a:avLst/>
          </a:prstGeom>
        </p:spPr>
      </p:pic>
      <p:pic>
        <p:nvPicPr>
          <p:cNvPr id="15" name="Picture 14">
            <a:extLst>
              <a:ext uri="{FF2B5EF4-FFF2-40B4-BE49-F238E27FC236}">
                <a16:creationId xmlns:a16="http://schemas.microsoft.com/office/drawing/2014/main" id="{959BCC98-9B33-DCC0-8E90-52E6C37CC247}"/>
              </a:ext>
            </a:extLst>
          </p:cNvPr>
          <p:cNvPicPr>
            <a:picLocks noChangeAspect="1"/>
          </p:cNvPicPr>
          <p:nvPr/>
        </p:nvPicPr>
        <p:blipFill>
          <a:blip r:embed="rId8"/>
          <a:stretch>
            <a:fillRect/>
          </a:stretch>
        </p:blipFill>
        <p:spPr>
          <a:xfrm>
            <a:off x="10778581" y="3839293"/>
            <a:ext cx="383765" cy="324000"/>
          </a:xfrm>
          <a:prstGeom prst="rect">
            <a:avLst/>
          </a:prstGeom>
        </p:spPr>
      </p:pic>
    </p:spTree>
    <p:extLst>
      <p:ext uri="{BB962C8B-B14F-4D97-AF65-F5344CB8AC3E}">
        <p14:creationId xmlns:p14="http://schemas.microsoft.com/office/powerpoint/2010/main" val="36182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1CA573-0327-2A8A-EFCD-F30FC4C7ADA7}"/>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2"/>
                </a:solidFill>
              </a:rPr>
              <a:t>Multimodal AI: </a:t>
            </a:r>
            <a:r>
              <a:rPr lang="en-US" sz="2400" dirty="0"/>
              <a:t>Integrating multiple data modalities (text, image, video, audio). </a:t>
            </a:r>
          </a:p>
          <a:p>
            <a:pPr algn="just">
              <a:buFont typeface="Arial" panose="020B0604020202020204" pitchFamily="34" charset="0"/>
              <a:buChar char="•"/>
            </a:pPr>
            <a:r>
              <a:rPr lang="en-US" sz="2400" dirty="0">
                <a:solidFill>
                  <a:schemeClr val="accent2"/>
                </a:solidFill>
              </a:rPr>
              <a:t>Explainable AI (XAI): </a:t>
            </a:r>
            <a:r>
              <a:rPr lang="en-US" sz="2400" dirty="0"/>
              <a:t>Development of AI models that can explain their decision-making process. </a:t>
            </a:r>
          </a:p>
          <a:p>
            <a:pPr algn="just">
              <a:buFont typeface="Arial" panose="020B0604020202020204" pitchFamily="34" charset="0"/>
              <a:buChar char="•"/>
            </a:pPr>
            <a:r>
              <a:rPr lang="en-US" sz="2400" dirty="0"/>
              <a:t>AI for Climate Change and Sustainability.</a:t>
            </a:r>
          </a:p>
          <a:p>
            <a:pPr algn="just">
              <a:buFont typeface="Arial" panose="020B0604020202020204" pitchFamily="34" charset="0"/>
              <a:buChar char="•"/>
            </a:pPr>
            <a:r>
              <a:rPr lang="en-US" sz="2400" dirty="0">
                <a:solidFill>
                  <a:schemeClr val="accent2"/>
                </a:solidFill>
              </a:rPr>
              <a:t>AI in Healthcare: </a:t>
            </a:r>
            <a:r>
              <a:rPr lang="en-US" sz="2400" dirty="0"/>
              <a:t>medical imaging, drug discovery, disease diagnosis, and personalized medicine. Potential to improve patient outcomes and healthcare accessibility</a:t>
            </a:r>
          </a:p>
          <a:p>
            <a:pPr algn="just">
              <a:buFont typeface="Arial" panose="020B0604020202020204" pitchFamily="34" charset="0"/>
              <a:buChar char="•"/>
            </a:pPr>
            <a:endParaRPr lang="en-US" sz="2400" dirty="0"/>
          </a:p>
          <a:p>
            <a:pPr algn="just"/>
            <a:endParaRPr lang="en-US" sz="2400" dirty="0"/>
          </a:p>
        </p:txBody>
      </p:sp>
      <p:sp>
        <p:nvSpPr>
          <p:cNvPr id="6" name="Content Placeholder 5">
            <a:extLst>
              <a:ext uri="{FF2B5EF4-FFF2-40B4-BE49-F238E27FC236}">
                <a16:creationId xmlns:a16="http://schemas.microsoft.com/office/drawing/2014/main" id="{20D62BEB-5517-4D47-7184-36D89A642D23}"/>
              </a:ext>
            </a:extLst>
          </p:cNvPr>
          <p:cNvSpPr>
            <a:spLocks noGrp="1"/>
          </p:cNvSpPr>
          <p:nvPr>
            <p:ph sz="half" idx="2"/>
          </p:nvPr>
        </p:nvSpPr>
        <p:spPr/>
        <p:txBody>
          <a:bodyPr>
            <a:normAutofit lnSpcReduction="10000"/>
          </a:bodyPr>
          <a:lstStyle/>
          <a:p>
            <a:pPr algn="just">
              <a:buFont typeface="Arial" panose="020B0604020202020204" pitchFamily="34" charset="0"/>
              <a:buChar char="•"/>
            </a:pPr>
            <a:r>
              <a:rPr lang="en-US" sz="2400" dirty="0">
                <a:solidFill>
                  <a:schemeClr val="accent2"/>
                </a:solidFill>
              </a:rPr>
              <a:t>AI and Robotics: </a:t>
            </a:r>
            <a:r>
              <a:rPr lang="en-US" sz="2400" dirty="0"/>
              <a:t>Integration of AI into robotic systems for automation, manufacturing, and service tasks</a:t>
            </a:r>
          </a:p>
          <a:p>
            <a:pPr algn="just">
              <a:buFont typeface="Arial" panose="020B0604020202020204" pitchFamily="34" charset="0"/>
              <a:buChar char="•"/>
            </a:pPr>
            <a:r>
              <a:rPr lang="en-US" sz="2400" dirty="0"/>
              <a:t> </a:t>
            </a:r>
            <a:r>
              <a:rPr lang="en-US" sz="2400" dirty="0">
                <a:solidFill>
                  <a:schemeClr val="accent2"/>
                </a:solidFill>
              </a:rPr>
              <a:t>AI-powered cybersecurity: </a:t>
            </a:r>
            <a:r>
              <a:rPr lang="en-US" sz="2400" dirty="0"/>
              <a:t>detecting and preventing cyber threats, malware, and anomalies</a:t>
            </a:r>
          </a:p>
          <a:p>
            <a:pPr algn="just">
              <a:buFont typeface="Arial" panose="020B0604020202020204" pitchFamily="34" charset="0"/>
              <a:buChar char="•"/>
            </a:pPr>
            <a:r>
              <a:rPr lang="en-US" sz="2400" dirty="0">
                <a:solidFill>
                  <a:schemeClr val="accent2"/>
                </a:solidFill>
              </a:rPr>
              <a:t>AI Ethics and Regulation: </a:t>
            </a:r>
            <a:r>
              <a:rPr lang="en-US" sz="2400" dirty="0"/>
              <a:t>focus on responsible AI development and deployment</a:t>
            </a:r>
          </a:p>
          <a:p>
            <a:pPr algn="just">
              <a:buFont typeface="Arial" panose="020B0604020202020204" pitchFamily="34" charset="0"/>
              <a:buChar char="•"/>
            </a:pPr>
            <a:r>
              <a:rPr lang="en-US" sz="2400" dirty="0">
                <a:solidFill>
                  <a:schemeClr val="accent2"/>
                </a:solidFill>
              </a:rPr>
              <a:t>Quantum AI: </a:t>
            </a:r>
            <a:r>
              <a:rPr lang="en-US" sz="2400" dirty="0"/>
              <a:t>Exploration of combining quantum computing with AI for faster processing and problem-solving</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lgn="just">
              <a:buFont typeface="Arial" panose="020B0604020202020204" pitchFamily="34" charset="0"/>
              <a:buChar char="•"/>
            </a:pPr>
            <a:endParaRPr lang="en-US" sz="2400" dirty="0"/>
          </a:p>
          <a:p>
            <a:pPr algn="just">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A5B18CBC-B022-EA02-21C0-F7F75BB43DE4}"/>
              </a:ext>
            </a:extLst>
          </p:cNvPr>
          <p:cNvSpPr>
            <a:spLocks noGrp="1"/>
          </p:cNvSpPr>
          <p:nvPr>
            <p:ph type="title"/>
          </p:nvPr>
        </p:nvSpPr>
        <p:spPr/>
        <p:txBody>
          <a:bodyPr/>
          <a:lstStyle/>
          <a:p>
            <a:r>
              <a:rPr lang="en-US" dirty="0"/>
              <a:t>Global Trends in AI Research and Applications</a:t>
            </a:r>
            <a:endParaRPr lang="en-GB" dirty="0"/>
          </a:p>
        </p:txBody>
      </p:sp>
      <p:pic>
        <p:nvPicPr>
          <p:cNvPr id="4" name="Picture 3">
            <a:extLst>
              <a:ext uri="{FF2B5EF4-FFF2-40B4-BE49-F238E27FC236}">
                <a16:creationId xmlns:a16="http://schemas.microsoft.com/office/drawing/2014/main" id="{DD3AB82A-DB51-087A-F580-BECDF213BC5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2381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7C55B9-A0F9-B287-F5E9-236C6130095F}"/>
              </a:ext>
            </a:extLst>
          </p:cNvPr>
          <p:cNvSpPr>
            <a:spLocks noGrp="1"/>
          </p:cNvSpPr>
          <p:nvPr>
            <p:ph type="title"/>
          </p:nvPr>
        </p:nvSpPr>
        <p:spPr/>
        <p:txBody>
          <a:bodyPr/>
          <a:lstStyle/>
          <a:p>
            <a:r>
              <a:rPr lang="it-IT" dirty="0"/>
              <a:t>AI in Tanzania: Current Landscape</a:t>
            </a:r>
            <a:endParaRPr lang="en-US" dirty="0"/>
          </a:p>
        </p:txBody>
      </p:sp>
      <p:sp>
        <p:nvSpPr>
          <p:cNvPr id="5" name="Text Placeholder 4">
            <a:extLst>
              <a:ext uri="{FF2B5EF4-FFF2-40B4-BE49-F238E27FC236}">
                <a16:creationId xmlns:a16="http://schemas.microsoft.com/office/drawing/2014/main" id="{72D5BCD3-D081-EE48-049C-6CDBDC0C2D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7552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FFE7AC5-B496-4A41-7DD7-67A8FA0DC1DA}"/>
              </a:ext>
            </a:extLst>
          </p:cNvPr>
          <p:cNvSpPr>
            <a:spLocks noGrp="1"/>
          </p:cNvSpPr>
          <p:nvPr>
            <p:ph sz="half" idx="1"/>
          </p:nvPr>
        </p:nvSpPr>
        <p:spPr/>
        <p:txBody>
          <a:bodyPr/>
          <a:lstStyle/>
          <a:p>
            <a:r>
              <a:rPr lang="en-US" sz="2400" b="1" dirty="0"/>
              <a:t>Multidisciplinary AI4D Lab in Anglophone Africa</a:t>
            </a:r>
            <a:endParaRPr lang="en-US" sz="2400" dirty="0"/>
          </a:p>
          <a:p>
            <a:pPr>
              <a:buFont typeface="Arial" panose="020B0604020202020204" pitchFamily="34" charset="0"/>
              <a:buChar char="•"/>
            </a:pPr>
            <a:r>
              <a:rPr lang="en-US" sz="2400" b="1" dirty="0"/>
              <a:t>Organization:</a:t>
            </a:r>
            <a:r>
              <a:rPr lang="en-US" sz="2400" dirty="0"/>
              <a:t> University of Dodoma, </a:t>
            </a:r>
            <a:r>
              <a:rPr lang="en-US" sz="2400" dirty="0" err="1"/>
              <a:t>Sartify</a:t>
            </a:r>
            <a:r>
              <a:rPr lang="en-US" sz="2400" dirty="0"/>
              <a:t> (Swahili AI)</a:t>
            </a:r>
          </a:p>
          <a:p>
            <a:pPr algn="just">
              <a:buFont typeface="Arial" panose="020B0604020202020204" pitchFamily="34" charset="0"/>
              <a:buChar char="•"/>
            </a:pPr>
            <a:r>
              <a:rPr lang="en-US" sz="2400" b="1" dirty="0"/>
              <a:t>Description:</a:t>
            </a:r>
            <a:r>
              <a:rPr lang="en-US" sz="2400" dirty="0"/>
              <a:t> Strengthening the capacity of a public university to conduct high-quality, multidisciplinary, responsible AI research and teaching.</a:t>
            </a:r>
          </a:p>
          <a:p>
            <a:pPr algn="just"/>
            <a:r>
              <a:rPr lang="en-US" sz="2400" b="1" dirty="0"/>
              <a:t>Resource: </a:t>
            </a:r>
          </a:p>
          <a:p>
            <a:pPr lvl="1" algn="just">
              <a:buFont typeface="Arial" panose="020B0604020202020204" pitchFamily="34" charset="0"/>
              <a:buChar char="•"/>
            </a:pPr>
            <a:r>
              <a:rPr lang="en-US" sz="2400" dirty="0"/>
              <a:t>Currently:A6000 Lambda GPU</a:t>
            </a:r>
          </a:p>
          <a:p>
            <a:pPr lvl="1" algn="just">
              <a:buFont typeface="Arial" panose="020B0604020202020204" pitchFamily="34" charset="0"/>
              <a:buChar char="•"/>
            </a:pPr>
            <a:r>
              <a:rPr lang="en-US" sz="2400" dirty="0"/>
              <a:t>Future: A100 </a:t>
            </a:r>
          </a:p>
          <a:p>
            <a:endParaRPr lang="en-US" dirty="0"/>
          </a:p>
        </p:txBody>
      </p:sp>
      <p:sp>
        <p:nvSpPr>
          <p:cNvPr id="4" name="Title 3">
            <a:extLst>
              <a:ext uri="{FF2B5EF4-FFF2-40B4-BE49-F238E27FC236}">
                <a16:creationId xmlns:a16="http://schemas.microsoft.com/office/drawing/2014/main" id="{5C0D5EE6-64F7-21E8-7B0F-E586237AE409}"/>
              </a:ext>
            </a:extLst>
          </p:cNvPr>
          <p:cNvSpPr>
            <a:spLocks noGrp="1"/>
          </p:cNvSpPr>
          <p:nvPr>
            <p:ph type="title"/>
          </p:nvPr>
        </p:nvSpPr>
        <p:spPr/>
        <p:txBody>
          <a:bodyPr/>
          <a:lstStyle/>
          <a:p>
            <a:r>
              <a:rPr lang="en-US" dirty="0"/>
              <a:t>Existing AI Projects and Initiatives</a:t>
            </a:r>
          </a:p>
        </p:txBody>
      </p:sp>
      <p:pic>
        <p:nvPicPr>
          <p:cNvPr id="7" name="Picture 6">
            <a:extLst>
              <a:ext uri="{FF2B5EF4-FFF2-40B4-BE49-F238E27FC236}">
                <a16:creationId xmlns:a16="http://schemas.microsoft.com/office/drawing/2014/main" id="{418CF04A-C3B2-C965-066A-D8043950FCA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9" name="Content Placeholder 8">
            <a:extLst>
              <a:ext uri="{FF2B5EF4-FFF2-40B4-BE49-F238E27FC236}">
                <a16:creationId xmlns:a16="http://schemas.microsoft.com/office/drawing/2014/main" id="{BB7B2010-1029-DA84-0507-E494A2E52B09}"/>
              </a:ext>
            </a:extLst>
          </p:cNvPr>
          <p:cNvPicPr>
            <a:picLocks noGrp="1" noChangeAspect="1"/>
          </p:cNvPicPr>
          <p:nvPr>
            <p:ph sz="half" idx="2"/>
          </p:nvPr>
        </p:nvPicPr>
        <p:blipFill>
          <a:blip r:embed="rId3"/>
          <a:stretch>
            <a:fillRect/>
          </a:stretch>
        </p:blipFill>
        <p:spPr>
          <a:xfrm>
            <a:off x="6172200" y="2274756"/>
            <a:ext cx="5181600" cy="3453075"/>
          </a:xfrm>
          <a:prstGeom prst="rect">
            <a:avLst/>
          </a:prstGeom>
        </p:spPr>
      </p:pic>
    </p:spTree>
    <p:extLst>
      <p:ext uri="{BB962C8B-B14F-4D97-AF65-F5344CB8AC3E}">
        <p14:creationId xmlns:p14="http://schemas.microsoft.com/office/powerpoint/2010/main" val="1383779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16F4176-3EF4-C31A-9EB9-C8473D7863DD}"/>
              </a:ext>
            </a:extLst>
          </p:cNvPr>
          <p:cNvSpPr>
            <a:spLocks noGrp="1"/>
          </p:cNvSpPr>
          <p:nvPr>
            <p:ph sz="half" idx="1"/>
          </p:nvPr>
        </p:nvSpPr>
        <p:spPr/>
        <p:txBody>
          <a:bodyPr>
            <a:normAutofit fontScale="92500" lnSpcReduction="20000"/>
          </a:bodyPr>
          <a:lstStyle/>
          <a:p>
            <a:r>
              <a:rPr lang="en-US" sz="2600" b="1" dirty="0"/>
              <a:t>Generative AI Community Meetup</a:t>
            </a:r>
            <a:endParaRPr lang="en-US" sz="2600" dirty="0"/>
          </a:p>
          <a:p>
            <a:pPr algn="just">
              <a:buFont typeface="Arial" panose="020B0604020202020204" pitchFamily="34" charset="0"/>
              <a:buChar char="•"/>
            </a:pPr>
            <a:r>
              <a:rPr lang="en-US" sz="2600" b="1" dirty="0"/>
              <a:t>Organizer:</a:t>
            </a:r>
            <a:r>
              <a:rPr lang="en-US" sz="2600" dirty="0"/>
              <a:t> </a:t>
            </a:r>
            <a:r>
              <a:rPr lang="en-US" sz="2600" dirty="0" err="1"/>
              <a:t>NeuroTech</a:t>
            </a:r>
            <a:r>
              <a:rPr lang="en-US" sz="2600" dirty="0"/>
              <a:t> Africa, </a:t>
            </a:r>
            <a:r>
              <a:rPr lang="en-US" sz="2600" dirty="0" err="1"/>
              <a:t>Sartify</a:t>
            </a:r>
            <a:r>
              <a:rPr lang="en-US" sz="2600" dirty="0"/>
              <a:t>, </a:t>
            </a:r>
            <a:r>
              <a:rPr lang="en-US" sz="2600" dirty="0" err="1"/>
              <a:t>etc</a:t>
            </a:r>
            <a:r>
              <a:rPr lang="en-US" sz="2600" dirty="0"/>
              <a:t>,.</a:t>
            </a:r>
          </a:p>
          <a:p>
            <a:pPr algn="just">
              <a:buFont typeface="Arial" panose="020B0604020202020204" pitchFamily="34" charset="0"/>
              <a:buChar char="•"/>
            </a:pPr>
            <a:r>
              <a:rPr lang="en-US" sz="2600" b="1" dirty="0"/>
              <a:t>Description:</a:t>
            </a:r>
            <a:r>
              <a:rPr lang="en-US" sz="2600" dirty="0"/>
              <a:t> Capacity building and sharing generative AI knowledge through coding sessions, hackathons, paper discussions, and other activities.</a:t>
            </a:r>
          </a:p>
          <a:p>
            <a:pPr>
              <a:buFont typeface="Arial" panose="020B0604020202020204" pitchFamily="34" charset="0"/>
              <a:buChar char="•"/>
            </a:pPr>
            <a:r>
              <a:rPr lang="en-US" sz="2600" b="1" dirty="0"/>
              <a:t>Resource:</a:t>
            </a:r>
            <a:endParaRPr lang="en-US" sz="2600" dirty="0"/>
          </a:p>
          <a:p>
            <a:pPr marL="742950" lvl="1" indent="-285750" algn="just">
              <a:buFont typeface="Arial" panose="020B0604020202020204" pitchFamily="34" charset="0"/>
              <a:buChar char="•"/>
            </a:pPr>
            <a:r>
              <a:rPr lang="en-US" sz="2600" b="1" dirty="0"/>
              <a:t>Currently:</a:t>
            </a:r>
            <a:r>
              <a:rPr lang="en-US" sz="2600" dirty="0"/>
              <a:t> Kaggle , </a:t>
            </a:r>
            <a:r>
              <a:rPr lang="en-US" sz="2600" dirty="0" err="1"/>
              <a:t>Colab</a:t>
            </a:r>
            <a:r>
              <a:rPr lang="en-US" sz="2600" dirty="0"/>
              <a:t> (GPU)</a:t>
            </a:r>
          </a:p>
          <a:p>
            <a:pPr marL="742950" lvl="1" indent="-285750">
              <a:buFont typeface="Arial" panose="020B0604020202020204" pitchFamily="34" charset="0"/>
              <a:buChar char="•"/>
            </a:pPr>
            <a:r>
              <a:rPr lang="en-US" sz="2600" b="1" dirty="0"/>
              <a:t>Future:</a:t>
            </a:r>
            <a:r>
              <a:rPr lang="en-US" sz="2600" dirty="0"/>
              <a:t> </a:t>
            </a:r>
            <a:r>
              <a:rPr lang="en-US" sz="2600" dirty="0" err="1"/>
              <a:t>Sartify</a:t>
            </a:r>
            <a:r>
              <a:rPr lang="en-US" sz="2600" dirty="0"/>
              <a:t> (A6000)</a:t>
            </a:r>
          </a:p>
          <a:p>
            <a:pPr marL="742950" lvl="1" indent="-285750" algn="just">
              <a:buFont typeface="Arial" panose="020B0604020202020204" pitchFamily="34" charset="0"/>
              <a:buChar char="•"/>
            </a:pPr>
            <a:r>
              <a:rPr lang="en-US" sz="2600" b="1" dirty="0"/>
              <a:t>Financial:</a:t>
            </a:r>
            <a:r>
              <a:rPr lang="en-US" sz="2600" dirty="0"/>
              <a:t> Relies mainly on sponsorships</a:t>
            </a:r>
          </a:p>
          <a:p>
            <a:endParaRPr lang="en-US" sz="2400" dirty="0"/>
          </a:p>
        </p:txBody>
      </p:sp>
      <p:sp>
        <p:nvSpPr>
          <p:cNvPr id="2" name="Title 1">
            <a:extLst>
              <a:ext uri="{FF2B5EF4-FFF2-40B4-BE49-F238E27FC236}">
                <a16:creationId xmlns:a16="http://schemas.microsoft.com/office/drawing/2014/main" id="{4208268D-1813-FB21-2680-BA3F5300B686}"/>
              </a:ext>
            </a:extLst>
          </p:cNvPr>
          <p:cNvSpPr>
            <a:spLocks noGrp="1"/>
          </p:cNvSpPr>
          <p:nvPr>
            <p:ph type="title"/>
          </p:nvPr>
        </p:nvSpPr>
        <p:spPr/>
        <p:txBody>
          <a:bodyPr/>
          <a:lstStyle/>
          <a:p>
            <a:r>
              <a:rPr lang="en-US" dirty="0"/>
              <a:t>Existing AI Projects and Initiatives</a:t>
            </a:r>
          </a:p>
        </p:txBody>
      </p:sp>
      <p:pic>
        <p:nvPicPr>
          <p:cNvPr id="4" name="Picture 3">
            <a:extLst>
              <a:ext uri="{FF2B5EF4-FFF2-40B4-BE49-F238E27FC236}">
                <a16:creationId xmlns:a16="http://schemas.microsoft.com/office/drawing/2014/main" id="{F76DA4BE-B613-DAFE-A598-BA4D8520DFE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2050" name="Picture 2" descr="No alt text provided for this image">
            <a:extLst>
              <a:ext uri="{FF2B5EF4-FFF2-40B4-BE49-F238E27FC236}">
                <a16:creationId xmlns:a16="http://schemas.microsoft.com/office/drawing/2014/main" id="{473E8BB4-3978-2120-39B6-8C2FC6971AE0}"/>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9221"/>
          <a:stretch/>
        </p:blipFill>
        <p:spPr bwMode="auto">
          <a:xfrm>
            <a:off x="6587331" y="1825625"/>
            <a:ext cx="4351338" cy="395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739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268D-1813-FB21-2680-BA3F5300B686}"/>
              </a:ext>
            </a:extLst>
          </p:cNvPr>
          <p:cNvSpPr>
            <a:spLocks noGrp="1"/>
          </p:cNvSpPr>
          <p:nvPr>
            <p:ph type="title"/>
          </p:nvPr>
        </p:nvSpPr>
        <p:spPr/>
        <p:txBody>
          <a:bodyPr/>
          <a:lstStyle/>
          <a:p>
            <a:r>
              <a:rPr lang="en-US" dirty="0"/>
              <a:t>Existing AI Projects and Initiatives</a:t>
            </a:r>
          </a:p>
        </p:txBody>
      </p:sp>
      <p:sp>
        <p:nvSpPr>
          <p:cNvPr id="3" name="Content Placeholder 2">
            <a:extLst>
              <a:ext uri="{FF2B5EF4-FFF2-40B4-BE49-F238E27FC236}">
                <a16:creationId xmlns:a16="http://schemas.microsoft.com/office/drawing/2014/main" id="{AE720CD2-52AE-833D-0037-0EFE71BF38A8}"/>
              </a:ext>
            </a:extLst>
          </p:cNvPr>
          <p:cNvSpPr>
            <a:spLocks noGrp="1"/>
          </p:cNvSpPr>
          <p:nvPr>
            <p:ph idx="1"/>
          </p:nvPr>
        </p:nvSpPr>
        <p:spPr/>
        <p:txBody>
          <a:bodyPr>
            <a:normAutofit/>
          </a:bodyPr>
          <a:lstStyle/>
          <a:p>
            <a:r>
              <a:rPr lang="en-US" sz="2400" b="1" dirty="0"/>
              <a:t>AI in the Health Sector</a:t>
            </a:r>
            <a:endParaRPr lang="en-US" sz="2400" dirty="0"/>
          </a:p>
          <a:p>
            <a:pPr lvl="1">
              <a:buFont typeface="Arial" panose="020B0604020202020204" pitchFamily="34" charset="0"/>
              <a:buChar char="•"/>
            </a:pPr>
            <a:r>
              <a:rPr lang="en-US" sz="2400" b="1" dirty="0"/>
              <a:t>Organization:</a:t>
            </a:r>
            <a:r>
              <a:rPr lang="en-US" sz="2400" dirty="0"/>
              <a:t> Ministry of Health</a:t>
            </a:r>
          </a:p>
          <a:p>
            <a:pPr lvl="1" algn="just">
              <a:buFont typeface="Arial" panose="020B0604020202020204" pitchFamily="34" charset="0"/>
              <a:buChar char="•"/>
            </a:pPr>
            <a:r>
              <a:rPr lang="en-US" sz="2400" b="1" dirty="0"/>
              <a:t>Description:</a:t>
            </a:r>
            <a:r>
              <a:rPr lang="en-US" sz="2400" dirty="0"/>
              <a:t> Implementing AI through the Centre for Digital Health (CDH) to support AI in clinical settings, biomedical research, and health system administration.</a:t>
            </a:r>
          </a:p>
          <a:p>
            <a:r>
              <a:rPr lang="en-US" sz="2400" b="1" dirty="0"/>
              <a:t>AI for Malaria Control</a:t>
            </a:r>
            <a:endParaRPr lang="en-US" sz="2400" dirty="0"/>
          </a:p>
          <a:p>
            <a:pPr lvl="1">
              <a:buFont typeface="Arial" panose="020B0604020202020204" pitchFamily="34" charset="0"/>
              <a:buChar char="•"/>
            </a:pPr>
            <a:r>
              <a:rPr lang="en-US" sz="2400" b="1" dirty="0"/>
              <a:t>Organization:</a:t>
            </a:r>
            <a:r>
              <a:rPr lang="en-US" sz="2400" dirty="0"/>
              <a:t> </a:t>
            </a:r>
            <a:r>
              <a:rPr lang="en-US" sz="2400" dirty="0" err="1"/>
              <a:t>Ifakara</a:t>
            </a:r>
            <a:r>
              <a:rPr lang="en-US" sz="2400" dirty="0"/>
              <a:t> Health Institute</a:t>
            </a:r>
          </a:p>
          <a:p>
            <a:pPr lvl="1" algn="just">
              <a:buFont typeface="Arial" panose="020B0604020202020204" pitchFamily="34" charset="0"/>
              <a:buChar char="•"/>
            </a:pPr>
            <a:r>
              <a:rPr lang="en-US" sz="2400" b="1" dirty="0"/>
              <a:t>Description:</a:t>
            </a:r>
            <a:r>
              <a:rPr lang="en-US" sz="2400" dirty="0"/>
              <a:t> Using machine learning and mid-infrared spectroscopy to rapidly assess malaria mosquito blood-feeding histories and parasite infection rates.</a:t>
            </a:r>
          </a:p>
          <a:p>
            <a:pPr>
              <a:buFont typeface="Arial" panose="020B0604020202020204" pitchFamily="34" charset="0"/>
              <a:buChar char="•"/>
            </a:pPr>
            <a:endParaRPr lang="en-US" sz="2400" dirty="0"/>
          </a:p>
          <a:p>
            <a:endParaRPr lang="en-US" sz="2400" dirty="0"/>
          </a:p>
        </p:txBody>
      </p:sp>
      <p:pic>
        <p:nvPicPr>
          <p:cNvPr id="4" name="Picture 3">
            <a:extLst>
              <a:ext uri="{FF2B5EF4-FFF2-40B4-BE49-F238E27FC236}">
                <a16:creationId xmlns:a16="http://schemas.microsoft.com/office/drawing/2014/main" id="{AF893745-F986-B7C5-FD0D-7521CBC2F97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155675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2FF4A-497F-8754-071B-73EA0380D397}"/>
              </a:ext>
            </a:extLst>
          </p:cNvPr>
          <p:cNvSpPr>
            <a:spLocks noGrp="1"/>
          </p:cNvSpPr>
          <p:nvPr>
            <p:ph type="title"/>
          </p:nvPr>
        </p:nvSpPr>
        <p:spPr/>
        <p:txBody>
          <a:bodyPr/>
          <a:lstStyle/>
          <a:p>
            <a:r>
              <a:rPr lang="en-US" dirty="0"/>
              <a:t>Existing AI Projects and Initiatives</a:t>
            </a:r>
          </a:p>
        </p:txBody>
      </p:sp>
      <p:sp>
        <p:nvSpPr>
          <p:cNvPr id="3" name="Content Placeholder 2">
            <a:extLst>
              <a:ext uri="{FF2B5EF4-FFF2-40B4-BE49-F238E27FC236}">
                <a16:creationId xmlns:a16="http://schemas.microsoft.com/office/drawing/2014/main" id="{D5D8D35B-4CC2-0A97-1824-8A89CFD4C546}"/>
              </a:ext>
            </a:extLst>
          </p:cNvPr>
          <p:cNvSpPr>
            <a:spLocks noGrp="1"/>
          </p:cNvSpPr>
          <p:nvPr>
            <p:ph idx="1"/>
          </p:nvPr>
        </p:nvSpPr>
        <p:spPr/>
        <p:txBody>
          <a:bodyPr>
            <a:normAutofit/>
          </a:bodyPr>
          <a:lstStyle/>
          <a:p>
            <a:pPr algn="just"/>
            <a:r>
              <a:rPr lang="en-US" sz="2400" b="1" dirty="0"/>
              <a:t>Leveraging the Capabilities of Artificial Intelligence for Transparency and Accountability in the Tendering Process and Project Follow-up to Drive Sustainable Development in Tanzania</a:t>
            </a:r>
            <a:endParaRPr lang="en-US" sz="2400" dirty="0"/>
          </a:p>
          <a:p>
            <a:pPr lvl="1" algn="just">
              <a:buFont typeface="Arial" panose="020B0604020202020204" pitchFamily="34" charset="0"/>
              <a:buChar char="•"/>
            </a:pPr>
            <a:r>
              <a:rPr lang="en-US" sz="2400" b="1" dirty="0"/>
              <a:t>Organizations:</a:t>
            </a:r>
            <a:r>
              <a:rPr lang="en-US" sz="2400" dirty="0"/>
              <a:t> </a:t>
            </a:r>
            <a:r>
              <a:rPr lang="en-US" sz="2400" dirty="0">
                <a:hlinkClick r:id="rId2" action="ppaction://hlinkfile"/>
              </a:rPr>
              <a:t>PCCB</a:t>
            </a:r>
            <a:r>
              <a:rPr lang="en-US" sz="2400" dirty="0"/>
              <a:t>, COSTECH, UDSM, UDOM</a:t>
            </a:r>
          </a:p>
          <a:p>
            <a:pPr lvl="1" algn="just">
              <a:buFont typeface="Arial" panose="020B0604020202020204" pitchFamily="34" charset="0"/>
              <a:buChar char="•"/>
            </a:pPr>
            <a:r>
              <a:rPr lang="en-US" sz="2400" b="1" dirty="0"/>
              <a:t>Description:</a:t>
            </a:r>
            <a:r>
              <a:rPr lang="en-US" sz="2400" dirty="0"/>
              <a:t> This initiative utilizes artificial intelligence (AI) to enhance transparency and accountability within Tanzania's tendering processes and project follow-up activities. </a:t>
            </a:r>
          </a:p>
          <a:p>
            <a:pPr algn="just"/>
            <a:r>
              <a:rPr lang="en-US" sz="2400" b="1" dirty="0"/>
              <a:t>Mental Health AI Initiatives</a:t>
            </a:r>
            <a:endParaRPr lang="en-US" sz="2400" dirty="0"/>
          </a:p>
          <a:p>
            <a:pPr lvl="1" algn="just">
              <a:buFont typeface="Arial" panose="020B0604020202020204" pitchFamily="34" charset="0"/>
              <a:buChar char="•"/>
            </a:pPr>
            <a:r>
              <a:rPr lang="en-US" sz="2400" b="1" dirty="0"/>
              <a:t>Organizations:</a:t>
            </a:r>
            <a:r>
              <a:rPr lang="en-US" sz="2400" dirty="0"/>
              <a:t> Overseas Development Institute (ODI), Tanzania, Vietnam</a:t>
            </a:r>
          </a:p>
          <a:p>
            <a:pPr lvl="1" algn="just">
              <a:buFont typeface="Arial" panose="020B0604020202020204" pitchFamily="34" charset="0"/>
              <a:buChar char="•"/>
            </a:pPr>
            <a:r>
              <a:rPr lang="en-US" sz="2400" b="1" dirty="0"/>
              <a:t>Description:</a:t>
            </a:r>
            <a:r>
              <a:rPr lang="en-US" sz="2400" dirty="0"/>
              <a:t> Addressing the mental health needs of adolescents through the co-creation and application of digital technologies.</a:t>
            </a:r>
          </a:p>
          <a:p>
            <a:pPr algn="just">
              <a:buFont typeface="Arial" panose="020B0604020202020204" pitchFamily="34" charset="0"/>
              <a:buChar char="•"/>
            </a:pPr>
            <a:endParaRPr lang="en-US" sz="2400" dirty="0"/>
          </a:p>
          <a:p>
            <a:endParaRPr lang="en-US" sz="2400" dirty="0"/>
          </a:p>
        </p:txBody>
      </p:sp>
      <p:pic>
        <p:nvPicPr>
          <p:cNvPr id="4" name="Picture 3">
            <a:extLst>
              <a:ext uri="{FF2B5EF4-FFF2-40B4-BE49-F238E27FC236}">
                <a16:creationId xmlns:a16="http://schemas.microsoft.com/office/drawing/2014/main" id="{5305D5D6-43B8-2F08-FDEA-C84260C3A74B}"/>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579943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5F4D123-2A78-4D38-88E4-8E491D598CA2}"/>
              </a:ext>
            </a:extLst>
          </p:cNvPr>
          <p:cNvSpPr>
            <a:spLocks noGrp="1"/>
          </p:cNvSpPr>
          <p:nvPr>
            <p:ph sz="half" idx="1"/>
          </p:nvPr>
        </p:nvSpPr>
        <p:spPr/>
        <p:txBody>
          <a:bodyPr/>
          <a:lstStyle/>
          <a:p>
            <a:r>
              <a:rPr lang="en-US" sz="2400" dirty="0"/>
              <a:t>National IT Policy Update Ongoing process to update the National IT Policy of 2004 </a:t>
            </a:r>
            <a:r>
              <a:rPr lang="en-US" sz="2400" dirty="0">
                <a:hlinkClick r:id="rId2"/>
              </a:rPr>
              <a:t>(Prof </a:t>
            </a:r>
            <a:r>
              <a:rPr lang="en-US" sz="2400" dirty="0" err="1">
                <a:hlinkClick r:id="rId2"/>
              </a:rPr>
              <a:t>Mkenda</a:t>
            </a:r>
            <a:r>
              <a:rPr lang="en-US" sz="2400" dirty="0">
                <a:hlinkClick r:id="rId2"/>
              </a:rPr>
              <a:t> Friday Feb 9, 2024)</a:t>
            </a:r>
            <a:r>
              <a:rPr lang="en-US" sz="2400" dirty="0"/>
              <a:t> </a:t>
            </a:r>
            <a:r>
              <a:rPr lang="en-US" sz="2400" dirty="0">
                <a:hlinkClick r:id="rId3"/>
              </a:rPr>
              <a:t>(Nape Dec 20, 2023)</a:t>
            </a:r>
            <a:endParaRPr lang="en-US" sz="2400" dirty="0"/>
          </a:p>
          <a:p>
            <a:pPr lvl="1" algn="just">
              <a:buFont typeface="Arial" panose="020B0604020202020204" pitchFamily="34" charset="0"/>
              <a:buChar char="•"/>
            </a:pPr>
            <a:r>
              <a:rPr lang="en-US" sz="2400" dirty="0"/>
              <a:t>Aims to align the policy with current technological advancements, including AI</a:t>
            </a:r>
          </a:p>
          <a:p>
            <a:pPr lvl="1" algn="just">
              <a:buFont typeface="Arial" panose="020B0604020202020204" pitchFamily="34" charset="0"/>
              <a:buChar char="•"/>
            </a:pPr>
            <a:r>
              <a:rPr lang="en-US" sz="2400" dirty="0"/>
              <a:t>Ensures legal and regulatory frameworks are in place for responsible AI development</a:t>
            </a:r>
          </a:p>
          <a:p>
            <a:endParaRPr lang="en-US" dirty="0"/>
          </a:p>
        </p:txBody>
      </p:sp>
      <p:sp>
        <p:nvSpPr>
          <p:cNvPr id="6" name="Content Placeholder 5">
            <a:extLst>
              <a:ext uri="{FF2B5EF4-FFF2-40B4-BE49-F238E27FC236}">
                <a16:creationId xmlns:a16="http://schemas.microsoft.com/office/drawing/2014/main" id="{FE1F7C2F-3D80-56DD-6F8B-3745F18DB9B4}"/>
              </a:ext>
            </a:extLst>
          </p:cNvPr>
          <p:cNvSpPr>
            <a:spLocks noGrp="1"/>
          </p:cNvSpPr>
          <p:nvPr>
            <p:ph sz="half" idx="2"/>
          </p:nvPr>
        </p:nvSpPr>
        <p:spPr/>
        <p:txBody>
          <a:bodyPr/>
          <a:lstStyle/>
          <a:p>
            <a:pPr algn="just"/>
            <a:r>
              <a:rPr lang="en-US" sz="2400" dirty="0"/>
              <a:t>Policy Framework for Artificial Intelligence in Tanzania Health Sector </a:t>
            </a:r>
            <a:r>
              <a:rPr lang="en-US" sz="2400" dirty="0">
                <a:hlinkClick r:id="rId4"/>
              </a:rPr>
              <a:t>(Health, Feb 2022).</a:t>
            </a:r>
            <a:endParaRPr lang="en-US" sz="2400" dirty="0"/>
          </a:p>
          <a:p>
            <a:pPr lvl="1" algn="just">
              <a:buFont typeface="Arial" panose="020B0604020202020204" pitchFamily="34" charset="0"/>
              <a:buChar char="•"/>
            </a:pPr>
            <a:r>
              <a:rPr lang="en-US" sz="2400" dirty="0"/>
              <a:t>Establishment of the Centre for Digital Health (CDH) to coordinate AI initiatives and ensure proper implementation in the health sector</a:t>
            </a:r>
          </a:p>
        </p:txBody>
      </p:sp>
      <p:sp>
        <p:nvSpPr>
          <p:cNvPr id="2" name="Title 1">
            <a:extLst>
              <a:ext uri="{FF2B5EF4-FFF2-40B4-BE49-F238E27FC236}">
                <a16:creationId xmlns:a16="http://schemas.microsoft.com/office/drawing/2014/main" id="{0986B14D-9B35-AAFC-C99A-2CF4E073BB33}"/>
              </a:ext>
            </a:extLst>
          </p:cNvPr>
          <p:cNvSpPr>
            <a:spLocks noGrp="1"/>
          </p:cNvSpPr>
          <p:nvPr>
            <p:ph type="title"/>
          </p:nvPr>
        </p:nvSpPr>
        <p:spPr/>
        <p:txBody>
          <a:bodyPr/>
          <a:lstStyle/>
          <a:p>
            <a:r>
              <a:rPr lang="en-US" dirty="0"/>
              <a:t>Government Policies and Support</a:t>
            </a:r>
          </a:p>
        </p:txBody>
      </p:sp>
      <p:pic>
        <p:nvPicPr>
          <p:cNvPr id="4" name="Picture 3">
            <a:extLst>
              <a:ext uri="{FF2B5EF4-FFF2-40B4-BE49-F238E27FC236}">
                <a16:creationId xmlns:a16="http://schemas.microsoft.com/office/drawing/2014/main" id="{EA98CE61-9C31-4D8A-5A71-98086E5F6FE6}"/>
              </a:ext>
            </a:extLst>
          </p:cNvPr>
          <p:cNvPicPr>
            <a:picLocks noChangeAspect="1"/>
          </p:cNvPicPr>
          <p:nvPr/>
        </p:nvPicPr>
        <p:blipFill rotWithShape="1">
          <a:blip r:embed="rId5"/>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4208017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5F31ED-9AB5-CD56-8C91-31FEF93C110B}"/>
              </a:ext>
            </a:extLst>
          </p:cNvPr>
          <p:cNvSpPr>
            <a:spLocks noGrp="1"/>
          </p:cNvSpPr>
          <p:nvPr>
            <p:ph sz="half" idx="1"/>
          </p:nvPr>
        </p:nvSpPr>
        <p:spPr/>
        <p:txBody>
          <a:bodyPr>
            <a:normAutofit/>
          </a:bodyPr>
          <a:lstStyle/>
          <a:p>
            <a:pPr algn="just"/>
            <a:r>
              <a:rPr lang="en-US" sz="2400" dirty="0"/>
              <a:t>Infrastructure and Capacity </a:t>
            </a:r>
          </a:p>
          <a:p>
            <a:pPr lvl="1" algn="just">
              <a:buFont typeface="Arial" panose="020B0604020202020204" pitchFamily="34" charset="0"/>
              <a:buChar char="•"/>
            </a:pPr>
            <a:r>
              <a:rPr lang="en-US" sz="2400" dirty="0"/>
              <a:t>Building Investing in infrastructure, equipment, and expertise development</a:t>
            </a:r>
          </a:p>
          <a:p>
            <a:pPr lvl="1" algn="just">
              <a:buFont typeface="Arial" panose="020B0604020202020204" pitchFamily="34" charset="0"/>
              <a:buChar char="•"/>
            </a:pPr>
            <a:r>
              <a:rPr lang="en-US" sz="2400" dirty="0"/>
              <a:t>Construction of two smart IT colleges in Nala and </a:t>
            </a:r>
            <a:r>
              <a:rPr lang="en-US" sz="2400" dirty="0" err="1"/>
              <a:t>Buhigwe</a:t>
            </a:r>
            <a:r>
              <a:rPr lang="en-US" sz="2400" dirty="0"/>
              <a:t> regions</a:t>
            </a:r>
          </a:p>
          <a:p>
            <a:pPr lvl="1" algn="just">
              <a:buFont typeface="Arial" panose="020B0604020202020204" pitchFamily="34" charset="0"/>
              <a:buChar char="•"/>
            </a:pPr>
            <a:r>
              <a:rPr lang="en-US" sz="2400" dirty="0"/>
              <a:t>Establishing a center of excellence for AI and emerging technologies research at DIT</a:t>
            </a:r>
          </a:p>
          <a:p>
            <a:pPr algn="just"/>
            <a:endParaRPr lang="en-US" sz="2400" dirty="0"/>
          </a:p>
        </p:txBody>
      </p:sp>
      <p:sp>
        <p:nvSpPr>
          <p:cNvPr id="6" name="Content Placeholder 5">
            <a:extLst>
              <a:ext uri="{FF2B5EF4-FFF2-40B4-BE49-F238E27FC236}">
                <a16:creationId xmlns:a16="http://schemas.microsoft.com/office/drawing/2014/main" id="{CB14BF5A-EE0D-1B02-401B-F7464A0D6263}"/>
              </a:ext>
            </a:extLst>
          </p:cNvPr>
          <p:cNvSpPr>
            <a:spLocks noGrp="1"/>
          </p:cNvSpPr>
          <p:nvPr>
            <p:ph sz="half" idx="2"/>
          </p:nvPr>
        </p:nvSpPr>
        <p:spPr/>
        <p:txBody>
          <a:bodyPr>
            <a:normAutofit lnSpcReduction="10000"/>
          </a:bodyPr>
          <a:lstStyle/>
          <a:p>
            <a:r>
              <a:rPr lang="en-US" sz="2400" dirty="0"/>
              <a:t>Integration of AI Education </a:t>
            </a:r>
          </a:p>
          <a:p>
            <a:pPr lvl="1" algn="just">
              <a:buFont typeface="Arial" panose="020B0604020202020204" pitchFamily="34" charset="0"/>
              <a:buChar char="•"/>
            </a:pPr>
            <a:r>
              <a:rPr lang="en-US" sz="2400" dirty="0"/>
              <a:t>Plans to incorporate IT and AI education into primary education curriculum</a:t>
            </a:r>
          </a:p>
          <a:p>
            <a:pPr lvl="1" algn="just">
              <a:buFont typeface="Arial" panose="020B0604020202020204" pitchFamily="34" charset="0"/>
              <a:buChar char="•"/>
            </a:pPr>
            <a:r>
              <a:rPr lang="en-US" sz="2400" dirty="0"/>
              <a:t>Equipping students with relevant knowledge from a young age</a:t>
            </a:r>
          </a:p>
          <a:p>
            <a:r>
              <a:rPr lang="en-US" sz="2400" dirty="0"/>
              <a:t>Ethical AI Development </a:t>
            </a:r>
          </a:p>
          <a:p>
            <a:pPr lvl="1" algn="just">
              <a:buFont typeface="Arial" panose="020B0604020202020204" pitchFamily="34" charset="0"/>
              <a:buChar char="•"/>
            </a:pPr>
            <a:r>
              <a:rPr lang="en-US" sz="2400" dirty="0"/>
              <a:t>Emphasis on managing the development of AI in line with Tanzanian values</a:t>
            </a:r>
          </a:p>
          <a:p>
            <a:pPr lvl="1" algn="just">
              <a:buFont typeface="Arial" panose="020B0604020202020204" pitchFamily="34" charset="0"/>
              <a:buChar char="•"/>
            </a:pPr>
            <a:r>
              <a:rPr lang="en-US" sz="2400" dirty="0"/>
              <a:t>Prioritizing ethical considerations and responsible AI practices</a:t>
            </a:r>
          </a:p>
          <a:p>
            <a:endParaRPr lang="en-US" sz="2400" dirty="0"/>
          </a:p>
        </p:txBody>
      </p:sp>
      <p:sp>
        <p:nvSpPr>
          <p:cNvPr id="2" name="Title 1">
            <a:extLst>
              <a:ext uri="{FF2B5EF4-FFF2-40B4-BE49-F238E27FC236}">
                <a16:creationId xmlns:a16="http://schemas.microsoft.com/office/drawing/2014/main" id="{D261A12E-CE4D-B845-436C-2847CBE97303}"/>
              </a:ext>
            </a:extLst>
          </p:cNvPr>
          <p:cNvSpPr>
            <a:spLocks noGrp="1"/>
          </p:cNvSpPr>
          <p:nvPr>
            <p:ph type="title"/>
          </p:nvPr>
        </p:nvSpPr>
        <p:spPr/>
        <p:txBody>
          <a:bodyPr/>
          <a:lstStyle/>
          <a:p>
            <a:r>
              <a:rPr lang="en-US" dirty="0"/>
              <a:t>Government Policies and Support</a:t>
            </a:r>
          </a:p>
        </p:txBody>
      </p:sp>
      <p:pic>
        <p:nvPicPr>
          <p:cNvPr id="4" name="Picture 3">
            <a:extLst>
              <a:ext uri="{FF2B5EF4-FFF2-40B4-BE49-F238E27FC236}">
                <a16:creationId xmlns:a16="http://schemas.microsoft.com/office/drawing/2014/main" id="{E766FDB6-24AC-37AE-A44E-1D967FA22D87}"/>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421441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89650C6-B29D-D9DC-859A-09434C8A8D13}"/>
              </a:ext>
            </a:extLst>
          </p:cNvPr>
          <p:cNvSpPr>
            <a:spLocks noGrp="1"/>
          </p:cNvSpPr>
          <p:nvPr>
            <p:ph sz="half" idx="1"/>
          </p:nvPr>
        </p:nvSpPr>
        <p:spPr/>
        <p:txBody>
          <a:bodyPr>
            <a:normAutofit/>
          </a:bodyPr>
          <a:lstStyle/>
          <a:p>
            <a:pPr marL="457200" indent="-457200" algn="just">
              <a:buFont typeface="+mj-lt"/>
              <a:buAutoNum type="arabicPeriod"/>
            </a:pPr>
            <a:r>
              <a:rPr lang="it-IT" sz="2400" dirty="0"/>
              <a:t>University of Dodoma - Dodoma (Multidisciplinary AI4D Lab)</a:t>
            </a:r>
          </a:p>
          <a:p>
            <a:pPr marL="457200" indent="-457200" algn="just">
              <a:buFont typeface="+mj-lt"/>
              <a:buAutoNum type="arabicPeriod"/>
            </a:pPr>
            <a:r>
              <a:rPr lang="it-IT" sz="2400" dirty="0"/>
              <a:t>The Nelson Mandela African Institution of Science and Technology – Arusha </a:t>
            </a:r>
          </a:p>
          <a:p>
            <a:pPr marL="457200" indent="-457200" algn="just">
              <a:buFont typeface="+mj-lt"/>
              <a:buAutoNum type="arabicPeriod"/>
            </a:pPr>
            <a:r>
              <a:rPr lang="it-IT" sz="2400" dirty="0"/>
              <a:t>University of Dar es Salaam</a:t>
            </a:r>
          </a:p>
          <a:p>
            <a:pPr marL="0" indent="0" algn="ctr">
              <a:buNone/>
            </a:pPr>
            <a:r>
              <a:rPr lang="it-IT" sz="2400" dirty="0"/>
              <a:t>Courses </a:t>
            </a:r>
          </a:p>
          <a:p>
            <a:pPr marL="457200" indent="-457200" algn="just">
              <a:buAutoNum type="arabicPeriod"/>
            </a:pPr>
            <a:r>
              <a:rPr lang="it-IT" sz="2400" dirty="0"/>
              <a:t>Data Science</a:t>
            </a:r>
          </a:p>
          <a:p>
            <a:pPr marL="457200" indent="-457200" algn="just">
              <a:buAutoNum type="arabicPeriod"/>
            </a:pPr>
            <a:r>
              <a:rPr lang="it-IT" sz="2400" dirty="0"/>
              <a:t>Computer Science</a:t>
            </a:r>
          </a:p>
          <a:p>
            <a:pPr marL="457200" indent="-457200" algn="just">
              <a:buAutoNum type="arabicPeriod"/>
            </a:pPr>
            <a:r>
              <a:rPr lang="it-IT" sz="2400" dirty="0"/>
              <a:t>Data Engineering </a:t>
            </a:r>
          </a:p>
          <a:p>
            <a:pPr marL="457200" indent="-457200" algn="just">
              <a:buAutoNum type="arabicPeriod"/>
            </a:pPr>
            <a:endParaRPr lang="it-IT" sz="2400" dirty="0"/>
          </a:p>
          <a:p>
            <a:endParaRPr lang="en-US" sz="2400" dirty="0"/>
          </a:p>
        </p:txBody>
      </p:sp>
      <p:sp>
        <p:nvSpPr>
          <p:cNvPr id="6" name="Content Placeholder 5">
            <a:extLst>
              <a:ext uri="{FF2B5EF4-FFF2-40B4-BE49-F238E27FC236}">
                <a16:creationId xmlns:a16="http://schemas.microsoft.com/office/drawing/2014/main" id="{0B71BEF2-E2B9-5EA6-D1E2-AF8F51116DC1}"/>
              </a:ext>
            </a:extLst>
          </p:cNvPr>
          <p:cNvSpPr>
            <a:spLocks noGrp="1"/>
          </p:cNvSpPr>
          <p:nvPr>
            <p:ph sz="half" idx="2"/>
          </p:nvPr>
        </p:nvSpPr>
        <p:spPr/>
        <p:txBody>
          <a:bodyPr/>
          <a:lstStyle/>
          <a:p>
            <a:pPr marL="0" indent="0" algn="ctr">
              <a:buNone/>
            </a:pPr>
            <a:r>
              <a:rPr lang="en-GB" sz="2400" dirty="0"/>
              <a:t>Online Resources </a:t>
            </a:r>
          </a:p>
          <a:p>
            <a:endParaRPr lang="en-GB" dirty="0"/>
          </a:p>
        </p:txBody>
      </p:sp>
      <p:sp>
        <p:nvSpPr>
          <p:cNvPr id="2" name="Title 1">
            <a:extLst>
              <a:ext uri="{FF2B5EF4-FFF2-40B4-BE49-F238E27FC236}">
                <a16:creationId xmlns:a16="http://schemas.microsoft.com/office/drawing/2014/main" id="{97F3509D-277A-216D-716D-9EA3A417A3F7}"/>
              </a:ext>
            </a:extLst>
          </p:cNvPr>
          <p:cNvSpPr>
            <a:spLocks noGrp="1"/>
          </p:cNvSpPr>
          <p:nvPr>
            <p:ph type="title"/>
          </p:nvPr>
        </p:nvSpPr>
        <p:spPr/>
        <p:txBody>
          <a:bodyPr/>
          <a:lstStyle/>
          <a:p>
            <a:r>
              <a:rPr lang="en-US" dirty="0"/>
              <a:t>AI Research and Education in Tanzanian Universities</a:t>
            </a:r>
          </a:p>
        </p:txBody>
      </p:sp>
      <p:pic>
        <p:nvPicPr>
          <p:cNvPr id="4" name="Picture 3">
            <a:extLst>
              <a:ext uri="{FF2B5EF4-FFF2-40B4-BE49-F238E27FC236}">
                <a16:creationId xmlns:a16="http://schemas.microsoft.com/office/drawing/2014/main" id="{41FDE26C-670D-B3E4-6030-41A65942A03C}"/>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graphicFrame>
        <p:nvGraphicFramePr>
          <p:cNvPr id="9" name="Table 8">
            <a:extLst>
              <a:ext uri="{FF2B5EF4-FFF2-40B4-BE49-F238E27FC236}">
                <a16:creationId xmlns:a16="http://schemas.microsoft.com/office/drawing/2014/main" id="{CE9C6149-7B9E-360A-E287-3508710FE6C4}"/>
              </a:ext>
            </a:extLst>
          </p:cNvPr>
          <p:cNvGraphicFramePr>
            <a:graphicFrameLocks noGrp="1"/>
          </p:cNvGraphicFramePr>
          <p:nvPr>
            <p:extLst>
              <p:ext uri="{D42A27DB-BD31-4B8C-83A1-F6EECF244321}">
                <p14:modId xmlns:p14="http://schemas.microsoft.com/office/powerpoint/2010/main" val="2416858142"/>
              </p:ext>
            </p:extLst>
          </p:nvPr>
        </p:nvGraphicFramePr>
        <p:xfrm>
          <a:off x="6350860" y="2295327"/>
          <a:ext cx="4957737" cy="3566160"/>
        </p:xfrm>
        <a:graphic>
          <a:graphicData uri="http://schemas.openxmlformats.org/drawingml/2006/table">
            <a:tbl>
              <a:tblPr firstRow="1" bandRow="1">
                <a:tableStyleId>{D7AC3CCA-C797-4891-BE02-D94E43425B78}</a:tableStyleId>
              </a:tblPr>
              <a:tblGrid>
                <a:gridCol w="3154767">
                  <a:extLst>
                    <a:ext uri="{9D8B030D-6E8A-4147-A177-3AD203B41FA5}">
                      <a16:colId xmlns:a16="http://schemas.microsoft.com/office/drawing/2014/main" val="1392578913"/>
                    </a:ext>
                  </a:extLst>
                </a:gridCol>
                <a:gridCol w="1802970">
                  <a:extLst>
                    <a:ext uri="{9D8B030D-6E8A-4147-A177-3AD203B41FA5}">
                      <a16:colId xmlns:a16="http://schemas.microsoft.com/office/drawing/2014/main" val="226002778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rPr>
                        <a:t>Stanford Online</a:t>
                      </a:r>
                      <a:endParaRPr lang="en-US" sz="24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Coursera</a:t>
                      </a:r>
                    </a:p>
                  </a:txBody>
                  <a:tcPr/>
                </a:tc>
                <a:extLst>
                  <a:ext uri="{0D108BD9-81ED-4DB2-BD59-A6C34878D82A}">
                    <a16:rowId xmlns:a16="http://schemas.microsoft.com/office/drawing/2014/main" val="585556315"/>
                  </a:ext>
                </a:extLst>
              </a:tr>
              <a:tr h="370840">
                <a:tc>
                  <a:txBody>
                    <a:bodyPr/>
                    <a:lstStyle/>
                    <a:p>
                      <a:r>
                        <a:rPr lang="en-US" sz="2400" b="1" kern="1200" dirty="0">
                          <a:solidFill>
                            <a:schemeClr val="tx1"/>
                          </a:solidFill>
                        </a:rPr>
                        <a:t>Khan Academy</a:t>
                      </a:r>
                      <a:endParaRPr lang="en-US" sz="2400" b="1" kern="1200" dirty="0">
                        <a:solidFill>
                          <a:schemeClr val="tx1"/>
                        </a:solidFill>
                        <a:latin typeface="+mn-lt"/>
                        <a:ea typeface="+mn-ea"/>
                        <a:cs typeface="+mn-cs"/>
                      </a:endParaRPr>
                    </a:p>
                  </a:txBody>
                  <a:tcPr/>
                </a:tc>
                <a:tc>
                  <a:txBody>
                    <a:bodyPr/>
                    <a:lstStyle/>
                    <a:p>
                      <a:r>
                        <a:rPr lang="en-US" sz="2400" b="1" kern="1200" dirty="0">
                          <a:solidFill>
                            <a:schemeClr val="tx1"/>
                          </a:solidFill>
                        </a:rPr>
                        <a:t>Udacity</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17475171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IBM Skills Network</a:t>
                      </a:r>
                      <a:endParaRPr lang="en-US" sz="2400" b="1" kern="1200" dirty="0">
                        <a:solidFill>
                          <a:schemeClr val="tx1"/>
                        </a:solidFill>
                        <a:latin typeface="+mn-lt"/>
                        <a:ea typeface="+mn-ea"/>
                        <a:cs typeface="+mn-cs"/>
                      </a:endParaRPr>
                    </a:p>
                  </a:txBody>
                  <a:tcPr/>
                </a:tc>
                <a:tc>
                  <a:txBody>
                    <a:bodyPr/>
                    <a:lstStyle/>
                    <a:p>
                      <a:r>
                        <a:rPr lang="en-US" sz="2400" b="1" kern="1200" dirty="0">
                          <a:solidFill>
                            <a:schemeClr val="tx1"/>
                          </a:solidFill>
                        </a:rPr>
                        <a:t>Udemy</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3420505124"/>
                  </a:ext>
                </a:extLst>
              </a:tr>
              <a:tr h="370840">
                <a:tc>
                  <a:txBody>
                    <a:bodyPr/>
                    <a:lstStyle/>
                    <a:p>
                      <a:r>
                        <a:rPr lang="en-US" sz="2400" b="1" kern="1200" dirty="0">
                          <a:solidFill>
                            <a:schemeClr val="tx1"/>
                          </a:solidFill>
                        </a:rPr>
                        <a:t>LinkedIn Learning</a:t>
                      </a:r>
                      <a:endParaRPr lang="en-US" sz="2400" b="1" kern="1200" dirty="0">
                        <a:solidFill>
                          <a:schemeClr val="tx1"/>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Fast.ai</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2445762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Microsoft Learn</a:t>
                      </a:r>
                      <a:endParaRPr lang="en-US" sz="2400" b="1"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err="1">
                          <a:solidFill>
                            <a:schemeClr val="tx1"/>
                          </a:solidFill>
                        </a:rPr>
                        <a:t>DataCamp</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21071935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MIT </a:t>
                      </a:r>
                      <a:r>
                        <a:rPr lang="en-US" sz="2400" b="1" kern="1200" dirty="0" err="1">
                          <a:solidFill>
                            <a:schemeClr val="tx1"/>
                          </a:solidFill>
                        </a:rPr>
                        <a:t>OpenCourseWare</a:t>
                      </a:r>
                      <a:endParaRPr lang="en-US" sz="2400" b="1"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edX</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7457630"/>
                  </a:ext>
                </a:extLst>
              </a:tr>
              <a:tr h="370840">
                <a:tc>
                  <a:txBody>
                    <a:bodyPr/>
                    <a:lstStyle/>
                    <a:p>
                      <a:r>
                        <a:rPr lang="en-US" sz="2400" b="1" kern="1200" dirty="0">
                          <a:solidFill>
                            <a:schemeClr val="tx1"/>
                          </a:solidFill>
                        </a:rPr>
                        <a:t>Harvard Online Learning</a:t>
                      </a:r>
                      <a:endParaRPr lang="en-US" sz="2400" b="1"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Google AI</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1597732644"/>
                  </a:ext>
                </a:extLst>
              </a:tr>
            </a:tbl>
          </a:graphicData>
        </a:graphic>
      </p:graphicFrame>
    </p:spTree>
    <p:extLst>
      <p:ext uri="{BB962C8B-B14F-4D97-AF65-F5344CB8AC3E}">
        <p14:creationId xmlns:p14="http://schemas.microsoft.com/office/powerpoint/2010/main" val="178995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D28656-11E9-CEB8-342B-86DE9E379CB8}"/>
              </a:ext>
            </a:extLst>
          </p:cNvPr>
          <p:cNvSpPr>
            <a:spLocks noGrp="1"/>
          </p:cNvSpPr>
          <p:nvPr>
            <p:ph type="ctrTitle"/>
          </p:nvPr>
        </p:nvSpPr>
        <p:spPr/>
        <p:txBody>
          <a:bodyPr/>
          <a:lstStyle/>
          <a:p>
            <a:r>
              <a:rPr lang="en-US" dirty="0"/>
              <a:t>Introduction</a:t>
            </a:r>
          </a:p>
        </p:txBody>
      </p:sp>
      <p:sp>
        <p:nvSpPr>
          <p:cNvPr id="5" name="Subtitle 4">
            <a:extLst>
              <a:ext uri="{FF2B5EF4-FFF2-40B4-BE49-F238E27FC236}">
                <a16:creationId xmlns:a16="http://schemas.microsoft.com/office/drawing/2014/main" id="{0BAFBD37-5749-1E3F-B2C6-C2CB328DB3E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7656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F514-E716-532C-39B8-042BD9748A5A}"/>
              </a:ext>
            </a:extLst>
          </p:cNvPr>
          <p:cNvSpPr>
            <a:spLocks noGrp="1"/>
          </p:cNvSpPr>
          <p:nvPr>
            <p:ph type="title"/>
          </p:nvPr>
        </p:nvSpPr>
        <p:spPr/>
        <p:txBody>
          <a:bodyPr/>
          <a:lstStyle/>
          <a:p>
            <a:r>
              <a:rPr lang="en-US" dirty="0"/>
              <a:t>Applications of AI in Tanzania</a:t>
            </a:r>
          </a:p>
        </p:txBody>
      </p:sp>
      <p:sp>
        <p:nvSpPr>
          <p:cNvPr id="5" name="Text Placeholder 4">
            <a:extLst>
              <a:ext uri="{FF2B5EF4-FFF2-40B4-BE49-F238E27FC236}">
                <a16:creationId xmlns:a16="http://schemas.microsoft.com/office/drawing/2014/main" id="{7DC2E0BE-ADC1-0152-F00D-6446B8899F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3732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BF2A1D-1CB6-C678-3BC6-26731BAFED23}"/>
              </a:ext>
            </a:extLst>
          </p:cNvPr>
          <p:cNvSpPr>
            <a:spLocks noGrp="1"/>
          </p:cNvSpPr>
          <p:nvPr>
            <p:ph sz="half" idx="1"/>
          </p:nvPr>
        </p:nvSpPr>
        <p:spPr/>
        <p:txBody>
          <a:bodyPr>
            <a:normAutofit/>
          </a:bodyPr>
          <a:lstStyle/>
          <a:p>
            <a:pPr marL="0" indent="0">
              <a:buNone/>
            </a:pPr>
            <a:r>
              <a:rPr lang="en-US" sz="2400" dirty="0">
                <a:solidFill>
                  <a:schemeClr val="accent2"/>
                </a:solidFill>
              </a:rPr>
              <a:t>1. Disease Diagnosis and Treatment </a:t>
            </a:r>
          </a:p>
          <a:p>
            <a:pPr algn="just">
              <a:buFont typeface="Arial" panose="020B0604020202020204" pitchFamily="34" charset="0"/>
              <a:buChar char="•"/>
            </a:pPr>
            <a:r>
              <a:rPr lang="en-US" sz="2200" dirty="0"/>
              <a:t>Early and accurate disease detection. Analysis of medical images (X-rays, CT scans, MRI) for diagnostic purposes. Development of personalized treatment plans based on patient data.</a:t>
            </a:r>
          </a:p>
          <a:p>
            <a:pPr marL="0" indent="0">
              <a:buNone/>
            </a:pPr>
            <a:r>
              <a:rPr lang="en-US" sz="2400" dirty="0">
                <a:solidFill>
                  <a:schemeClr val="accent2"/>
                </a:solidFill>
              </a:rPr>
              <a:t>2. Drug Discovery and Development </a:t>
            </a:r>
          </a:p>
          <a:p>
            <a:pPr algn="just">
              <a:buFont typeface="Arial" panose="020B0604020202020204" pitchFamily="34" charset="0"/>
              <a:buChar char="•"/>
            </a:pPr>
            <a:r>
              <a:rPr lang="en-US" sz="2200" dirty="0"/>
              <a:t>Molecular modeling and drug design. Identification of potential drug candidates and their interactions. Accelerating the drug development process.</a:t>
            </a:r>
          </a:p>
          <a:p>
            <a:pPr algn="just">
              <a:buFont typeface="Arial" panose="020B0604020202020204" pitchFamily="34" charset="0"/>
              <a:buChar char="•"/>
            </a:pPr>
            <a:endParaRPr lang="en-US" sz="2000" dirty="0"/>
          </a:p>
          <a:p>
            <a:endParaRPr lang="en-US" sz="2400" dirty="0"/>
          </a:p>
        </p:txBody>
      </p:sp>
      <p:sp>
        <p:nvSpPr>
          <p:cNvPr id="6" name="Content Placeholder 5">
            <a:extLst>
              <a:ext uri="{FF2B5EF4-FFF2-40B4-BE49-F238E27FC236}">
                <a16:creationId xmlns:a16="http://schemas.microsoft.com/office/drawing/2014/main" id="{EDE2479D-01DF-1E08-1770-66E7F263D42D}"/>
              </a:ext>
            </a:extLst>
          </p:cNvPr>
          <p:cNvSpPr>
            <a:spLocks noGrp="1"/>
          </p:cNvSpPr>
          <p:nvPr>
            <p:ph sz="half" idx="2"/>
          </p:nvPr>
        </p:nvSpPr>
        <p:spPr/>
        <p:txBody>
          <a:bodyPr/>
          <a:lstStyle/>
          <a:p>
            <a:pPr marL="0" indent="0">
              <a:buNone/>
            </a:pPr>
            <a:r>
              <a:rPr lang="en-US" sz="2400" dirty="0">
                <a:solidFill>
                  <a:schemeClr val="accent2"/>
                </a:solidFill>
              </a:rPr>
              <a:t>3. Remote Patient Monitoring </a:t>
            </a:r>
          </a:p>
          <a:p>
            <a:pPr algn="just">
              <a:buFont typeface="Arial" panose="020B0604020202020204" pitchFamily="34" charset="0"/>
              <a:buChar char="•"/>
            </a:pPr>
            <a:r>
              <a:rPr lang="en-US" sz="2200" dirty="0"/>
              <a:t>Use of AI and IoT devices for continuous monitoring of patient vitals. Early detection of health issues and proactive intervention. Enabling remote healthcare access in underserved areas</a:t>
            </a:r>
          </a:p>
          <a:p>
            <a:pPr marL="0" indent="0">
              <a:buNone/>
            </a:pPr>
            <a:r>
              <a:rPr lang="en-US" sz="2400" dirty="0">
                <a:solidFill>
                  <a:schemeClr val="accent2"/>
                </a:solidFill>
              </a:rPr>
              <a:t>4. Health System Administration </a:t>
            </a:r>
          </a:p>
          <a:p>
            <a:pPr marL="0" indent="0">
              <a:buNone/>
            </a:pPr>
            <a:r>
              <a:rPr lang="en-US" sz="2400" dirty="0">
                <a:solidFill>
                  <a:schemeClr val="accent2"/>
                </a:solidFill>
              </a:rPr>
              <a:t>5. Mental Health Support</a:t>
            </a:r>
          </a:p>
          <a:p>
            <a:pPr marL="0" indent="0">
              <a:buNone/>
            </a:pPr>
            <a:r>
              <a:rPr lang="en-US" sz="2400" dirty="0">
                <a:solidFill>
                  <a:schemeClr val="accent2"/>
                </a:solidFill>
              </a:rPr>
              <a:t>6. Health System Administration</a:t>
            </a:r>
          </a:p>
          <a:p>
            <a:pPr marL="0" indent="0">
              <a:buNone/>
            </a:pPr>
            <a:r>
              <a:rPr lang="en-US" sz="2400" dirty="0">
                <a:solidFill>
                  <a:schemeClr val="accent2"/>
                </a:solidFill>
              </a:rPr>
              <a:t>7. Epidemic and Pandemic Management </a:t>
            </a:r>
          </a:p>
          <a:p>
            <a:pPr marL="0" indent="0">
              <a:buNone/>
            </a:pPr>
            <a:endParaRPr lang="en-US" sz="2400" dirty="0">
              <a:solidFill>
                <a:schemeClr val="accent2"/>
              </a:solidFill>
            </a:endParaRPr>
          </a:p>
        </p:txBody>
      </p:sp>
      <p:sp>
        <p:nvSpPr>
          <p:cNvPr id="2" name="Title 1">
            <a:extLst>
              <a:ext uri="{FF2B5EF4-FFF2-40B4-BE49-F238E27FC236}">
                <a16:creationId xmlns:a16="http://schemas.microsoft.com/office/drawing/2014/main" id="{5B5B0B88-148E-DCEF-E9F2-D4A04263325E}"/>
              </a:ext>
            </a:extLst>
          </p:cNvPr>
          <p:cNvSpPr>
            <a:spLocks noGrp="1"/>
          </p:cNvSpPr>
          <p:nvPr>
            <p:ph type="title"/>
          </p:nvPr>
        </p:nvSpPr>
        <p:spPr>
          <a:xfrm>
            <a:off x="3125338" y="18255"/>
            <a:ext cx="8078337" cy="1332000"/>
          </a:xfrm>
        </p:spPr>
        <p:txBody>
          <a:bodyPr/>
          <a:lstStyle/>
          <a:p>
            <a:r>
              <a:rPr lang="en-US" dirty="0"/>
              <a:t>                       Healthcare</a:t>
            </a:r>
          </a:p>
        </p:txBody>
      </p:sp>
      <p:pic>
        <p:nvPicPr>
          <p:cNvPr id="4" name="Picture 3">
            <a:extLst>
              <a:ext uri="{FF2B5EF4-FFF2-40B4-BE49-F238E27FC236}">
                <a16:creationId xmlns:a16="http://schemas.microsoft.com/office/drawing/2014/main" id="{B7EB33AF-E4A1-D060-492E-6070EE49ED4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8" name="Picture 7">
            <a:extLst>
              <a:ext uri="{FF2B5EF4-FFF2-40B4-BE49-F238E27FC236}">
                <a16:creationId xmlns:a16="http://schemas.microsoft.com/office/drawing/2014/main" id="{DEA69505-7C1B-3B02-A8DD-ABA267720348}"/>
              </a:ext>
            </a:extLst>
          </p:cNvPr>
          <p:cNvPicPr>
            <a:picLocks noChangeAspect="1"/>
          </p:cNvPicPr>
          <p:nvPr/>
        </p:nvPicPr>
        <p:blipFill>
          <a:blip r:embed="rId4"/>
          <a:stretch>
            <a:fillRect/>
          </a:stretch>
        </p:blipFill>
        <p:spPr>
          <a:xfrm>
            <a:off x="3207427" y="15036"/>
            <a:ext cx="1776000" cy="1332000"/>
          </a:xfrm>
          <a:prstGeom prst="rect">
            <a:avLst/>
          </a:prstGeom>
        </p:spPr>
      </p:pic>
    </p:spTree>
    <p:extLst>
      <p:ext uri="{BB962C8B-B14F-4D97-AF65-F5344CB8AC3E}">
        <p14:creationId xmlns:p14="http://schemas.microsoft.com/office/powerpoint/2010/main" val="2966341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111FB7-0C1F-93F4-C709-69B133D23C77}"/>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Precision Farming </a:t>
            </a:r>
          </a:p>
          <a:p>
            <a:pPr algn="just">
              <a:buFont typeface="Arial" panose="020B0604020202020204" pitchFamily="34" charset="0"/>
              <a:buChar char="•"/>
            </a:pPr>
            <a:r>
              <a:rPr lang="en-US" sz="2200" dirty="0"/>
              <a:t>Use of AI and machine learning for optimizing crop yields. Soil analysis, weather forecasting, and predictive modeling. Enabling precise application of water, fertilizers, and pesticides</a:t>
            </a:r>
          </a:p>
          <a:p>
            <a:pPr marL="0" indent="0" algn="just">
              <a:buNone/>
            </a:pPr>
            <a:r>
              <a:rPr lang="en-US" sz="2400" dirty="0">
                <a:solidFill>
                  <a:schemeClr val="accent2"/>
                </a:solidFill>
              </a:rPr>
              <a:t>2. Crop Monitoring and Disease Detection </a:t>
            </a:r>
          </a:p>
          <a:p>
            <a:pPr algn="just">
              <a:buFont typeface="Arial" panose="020B0604020202020204" pitchFamily="34" charset="0"/>
              <a:buChar char="•"/>
            </a:pPr>
            <a:r>
              <a:rPr lang="en-US" sz="2200" dirty="0"/>
              <a:t>Analysis of satellite and drone imagery. Early detection of crop diseases, pests, and nutrient deficiencies. Timely intervention and management of crop health.</a:t>
            </a:r>
          </a:p>
          <a:p>
            <a:pPr>
              <a:buFont typeface="Arial" panose="020B0604020202020204" pitchFamily="34" charset="0"/>
              <a:buChar char="•"/>
            </a:pPr>
            <a:endParaRPr lang="en-US" dirty="0"/>
          </a:p>
          <a:p>
            <a:endParaRPr lang="en-US" dirty="0"/>
          </a:p>
        </p:txBody>
      </p:sp>
      <p:sp>
        <p:nvSpPr>
          <p:cNvPr id="6" name="Content Placeholder 5">
            <a:extLst>
              <a:ext uri="{FF2B5EF4-FFF2-40B4-BE49-F238E27FC236}">
                <a16:creationId xmlns:a16="http://schemas.microsoft.com/office/drawing/2014/main" id="{046F82F3-1CF4-5B17-E8EF-1E7566BFDC8A}"/>
              </a:ext>
            </a:extLst>
          </p:cNvPr>
          <p:cNvSpPr>
            <a:spLocks noGrp="1"/>
          </p:cNvSpPr>
          <p:nvPr>
            <p:ph sz="half" idx="2"/>
          </p:nvPr>
        </p:nvSpPr>
        <p:spPr/>
        <p:txBody>
          <a:bodyPr>
            <a:normAutofit/>
          </a:bodyPr>
          <a:lstStyle/>
          <a:p>
            <a:pPr marL="0" indent="0">
              <a:buNone/>
            </a:pPr>
            <a:r>
              <a:rPr lang="en-GB" sz="2400" dirty="0">
                <a:solidFill>
                  <a:schemeClr val="accent2"/>
                </a:solidFill>
              </a:rPr>
              <a:t>3. </a:t>
            </a:r>
            <a:r>
              <a:rPr lang="en-US" sz="2400" dirty="0">
                <a:solidFill>
                  <a:schemeClr val="accent2"/>
                </a:solidFill>
              </a:rPr>
              <a:t>Pest and Weed Control</a:t>
            </a:r>
          </a:p>
          <a:p>
            <a:pPr algn="just">
              <a:buFont typeface="Arial" panose="020B0604020202020204" pitchFamily="34" charset="0"/>
              <a:buChar char="•"/>
            </a:pPr>
            <a:r>
              <a:rPr lang="en-US" sz="2200" dirty="0"/>
              <a:t>AI-based identification and classification of pests and weeds. Targeted and efficient application of pesticides and herbicides. Reducing crop losses and environmental impact</a:t>
            </a:r>
          </a:p>
          <a:p>
            <a:pPr marL="0" indent="0">
              <a:buNone/>
            </a:pPr>
            <a:r>
              <a:rPr lang="en-US" sz="2400" dirty="0">
                <a:solidFill>
                  <a:schemeClr val="accent2"/>
                </a:solidFill>
              </a:rPr>
              <a:t>4.</a:t>
            </a:r>
            <a:r>
              <a:rPr lang="en-US" sz="2400" dirty="0"/>
              <a:t> </a:t>
            </a:r>
            <a:r>
              <a:rPr lang="en-US" sz="2400" dirty="0">
                <a:solidFill>
                  <a:schemeClr val="accent2"/>
                </a:solidFill>
              </a:rPr>
              <a:t>Yield Prediction and Forecasting</a:t>
            </a:r>
          </a:p>
          <a:p>
            <a:pPr marL="0" indent="0">
              <a:buNone/>
            </a:pPr>
            <a:r>
              <a:rPr lang="en-US" sz="2400" dirty="0">
                <a:solidFill>
                  <a:schemeClr val="accent2"/>
                </a:solidFill>
              </a:rPr>
              <a:t>6. Livestock Management</a:t>
            </a:r>
          </a:p>
          <a:p>
            <a:pPr marL="0" indent="0">
              <a:buNone/>
            </a:pPr>
            <a:r>
              <a:rPr lang="en-US" sz="2400" dirty="0">
                <a:solidFill>
                  <a:schemeClr val="accent2"/>
                </a:solidFill>
              </a:rPr>
              <a:t>7. Supply Chain Optimization</a:t>
            </a:r>
          </a:p>
          <a:p>
            <a:pPr marL="0" indent="0">
              <a:buNone/>
            </a:pPr>
            <a:r>
              <a:rPr lang="en-US" sz="2400" dirty="0">
                <a:solidFill>
                  <a:schemeClr val="accent2"/>
                </a:solidFill>
              </a:rPr>
              <a:t>8. Smart Farming Techniques</a:t>
            </a:r>
          </a:p>
        </p:txBody>
      </p:sp>
      <p:sp>
        <p:nvSpPr>
          <p:cNvPr id="2" name="Titre 1">
            <a:extLst>
              <a:ext uri="{FF2B5EF4-FFF2-40B4-BE49-F238E27FC236}">
                <a16:creationId xmlns:a16="http://schemas.microsoft.com/office/drawing/2014/main" id="{0B743C33-BF19-3589-72E0-23FE411DBBF0}"/>
              </a:ext>
            </a:extLst>
          </p:cNvPr>
          <p:cNvSpPr>
            <a:spLocks noGrp="1"/>
          </p:cNvSpPr>
          <p:nvPr>
            <p:ph type="title"/>
          </p:nvPr>
        </p:nvSpPr>
        <p:spPr/>
        <p:txBody>
          <a:bodyPr/>
          <a:lstStyle/>
          <a:p>
            <a:r>
              <a:rPr lang="en-GB" dirty="0"/>
              <a:t>                               Agriculture</a:t>
            </a:r>
          </a:p>
        </p:txBody>
      </p:sp>
      <p:pic>
        <p:nvPicPr>
          <p:cNvPr id="4" name="Picture 3">
            <a:extLst>
              <a:ext uri="{FF2B5EF4-FFF2-40B4-BE49-F238E27FC236}">
                <a16:creationId xmlns:a16="http://schemas.microsoft.com/office/drawing/2014/main" id="{9E0B2A16-8E36-DB9C-3347-84ED487D1B9B}"/>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9" name="Picture 8">
            <a:extLst>
              <a:ext uri="{FF2B5EF4-FFF2-40B4-BE49-F238E27FC236}">
                <a16:creationId xmlns:a16="http://schemas.microsoft.com/office/drawing/2014/main" id="{216CDDFD-7F87-9682-F3EA-6441852CD981}"/>
              </a:ext>
            </a:extLst>
          </p:cNvPr>
          <p:cNvPicPr>
            <a:picLocks noChangeAspect="1"/>
          </p:cNvPicPr>
          <p:nvPr/>
        </p:nvPicPr>
        <p:blipFill rotWithShape="1">
          <a:blip r:embed="rId4"/>
          <a:srcRect t="10850"/>
          <a:stretch/>
        </p:blipFill>
        <p:spPr>
          <a:xfrm>
            <a:off x="3125339" y="58259"/>
            <a:ext cx="2729363" cy="1368000"/>
          </a:xfrm>
          <a:prstGeom prst="rect">
            <a:avLst/>
          </a:prstGeom>
        </p:spPr>
      </p:pic>
    </p:spTree>
    <p:extLst>
      <p:ext uri="{BB962C8B-B14F-4D97-AF65-F5344CB8AC3E}">
        <p14:creationId xmlns:p14="http://schemas.microsoft.com/office/powerpoint/2010/main" val="297849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E91790-BD46-3FD1-8B54-43C1A55A4330}"/>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Personalized Learning</a:t>
            </a:r>
          </a:p>
          <a:p>
            <a:pPr algn="just">
              <a:buFont typeface="Arial" panose="020B0604020202020204" pitchFamily="34" charset="0"/>
              <a:buChar char="•"/>
            </a:pPr>
            <a:r>
              <a:rPr lang="en-US" sz="2200" dirty="0"/>
              <a:t>Platforms tailor educational content to the needs of individual students. Adaptive learning systems adjust difficulty based on student performance with customized feedback.</a:t>
            </a:r>
          </a:p>
          <a:p>
            <a:pPr marL="0" indent="0">
              <a:buNone/>
            </a:pPr>
            <a:r>
              <a:rPr lang="en-US" sz="2400" dirty="0">
                <a:solidFill>
                  <a:schemeClr val="accent2"/>
                </a:solidFill>
              </a:rPr>
              <a:t>2. Content Creation and Curation</a:t>
            </a:r>
          </a:p>
          <a:p>
            <a:pPr algn="just">
              <a:lnSpc>
                <a:spcPct val="100000"/>
              </a:lnSpc>
              <a:buFont typeface="Arial" panose="020B0604020202020204" pitchFamily="34" charset="0"/>
              <a:buChar char="•"/>
            </a:pPr>
            <a:r>
              <a:rPr lang="en-US" sz="2200" dirty="0"/>
              <a:t>AI tools for creating interactive and engaging educational materials. Automatic curation of learning resources based on curriculum and student needs. Facilitating access to high-quality content for teachers and students.</a:t>
            </a:r>
          </a:p>
          <a:p>
            <a:pPr>
              <a:buFont typeface="Arial" panose="020B0604020202020204" pitchFamily="34" charset="0"/>
              <a:buChar char="•"/>
            </a:pPr>
            <a:endParaRPr lang="en-US" dirty="0"/>
          </a:p>
          <a:p>
            <a:endParaRPr lang="en-US" dirty="0"/>
          </a:p>
        </p:txBody>
      </p:sp>
      <p:sp>
        <p:nvSpPr>
          <p:cNvPr id="3" name="Content Placeholder 2">
            <a:extLst>
              <a:ext uri="{FF2B5EF4-FFF2-40B4-BE49-F238E27FC236}">
                <a16:creationId xmlns:a16="http://schemas.microsoft.com/office/drawing/2014/main" id="{2ED28BE1-B182-33E0-CC33-113A0062706B}"/>
              </a:ext>
            </a:extLst>
          </p:cNvPr>
          <p:cNvSpPr>
            <a:spLocks noGrp="1"/>
          </p:cNvSpPr>
          <p:nvPr>
            <p:ph sz="half" idx="2"/>
          </p:nvPr>
        </p:nvSpPr>
        <p:spPr>
          <a:xfrm>
            <a:off x="6172199" y="1825625"/>
            <a:ext cx="5668505" cy="4351338"/>
          </a:xfrm>
        </p:spPr>
        <p:txBody>
          <a:bodyPr>
            <a:normAutofit/>
          </a:bodyPr>
          <a:lstStyle/>
          <a:p>
            <a:pPr marL="0" indent="0">
              <a:buNone/>
            </a:pPr>
            <a:r>
              <a:rPr lang="en-US" sz="2400" dirty="0">
                <a:solidFill>
                  <a:schemeClr val="accent2"/>
                </a:solidFill>
              </a:rPr>
              <a:t>3. Administrative Automation</a:t>
            </a:r>
          </a:p>
          <a:p>
            <a:pPr algn="just">
              <a:buFont typeface="Arial" panose="020B0604020202020204" pitchFamily="34" charset="0"/>
              <a:buChar char="•"/>
            </a:pPr>
            <a:r>
              <a:rPr lang="en-US" sz="2200" dirty="0"/>
              <a:t>Automation of tasks such as scheduling, grading, and attendance tracking. Streamlining administrative processes to reduce educators' workload. </a:t>
            </a:r>
          </a:p>
          <a:p>
            <a:pPr marL="0" indent="0" algn="just">
              <a:buNone/>
            </a:pPr>
            <a:r>
              <a:rPr lang="en-US" sz="2400" dirty="0">
                <a:solidFill>
                  <a:schemeClr val="accent2"/>
                </a:solidFill>
              </a:rPr>
              <a:t>4. Intelligent Tutoring Systems</a:t>
            </a:r>
          </a:p>
          <a:p>
            <a:pPr marL="0" indent="0">
              <a:buNone/>
            </a:pPr>
            <a:r>
              <a:rPr lang="en-US" sz="2400" dirty="0">
                <a:solidFill>
                  <a:schemeClr val="accent2"/>
                </a:solidFill>
              </a:rPr>
              <a:t>5. Language Translation and Accessibility</a:t>
            </a:r>
          </a:p>
          <a:p>
            <a:pPr marL="0" indent="0" algn="just">
              <a:buNone/>
            </a:pPr>
            <a:r>
              <a:rPr lang="en-US" sz="2400" dirty="0">
                <a:solidFill>
                  <a:schemeClr val="accent2"/>
                </a:solidFill>
              </a:rPr>
              <a:t>6. Early Intervention and Support</a:t>
            </a:r>
          </a:p>
          <a:p>
            <a:pPr marL="0" indent="0">
              <a:buNone/>
            </a:pPr>
            <a:r>
              <a:rPr lang="en-US" sz="2400" dirty="0">
                <a:solidFill>
                  <a:schemeClr val="accent2"/>
                </a:solidFill>
              </a:rPr>
              <a:t>7. Virtual Classrooms and Online Learning</a:t>
            </a:r>
          </a:p>
          <a:p>
            <a:pPr marL="0" indent="0" algn="just">
              <a:buNone/>
            </a:pPr>
            <a:r>
              <a:rPr lang="en-US" sz="2400" dirty="0">
                <a:solidFill>
                  <a:schemeClr val="accent2"/>
                </a:solidFill>
              </a:rPr>
              <a:t>8. Teacher Professional Development</a:t>
            </a:r>
          </a:p>
          <a:p>
            <a:pPr algn="just"/>
            <a:endParaRPr lang="en-US" dirty="0"/>
          </a:p>
        </p:txBody>
      </p:sp>
      <p:sp>
        <p:nvSpPr>
          <p:cNvPr id="4" name="Title 3">
            <a:extLst>
              <a:ext uri="{FF2B5EF4-FFF2-40B4-BE49-F238E27FC236}">
                <a16:creationId xmlns:a16="http://schemas.microsoft.com/office/drawing/2014/main" id="{BF589628-234F-5040-18C2-7B3152992095}"/>
              </a:ext>
            </a:extLst>
          </p:cNvPr>
          <p:cNvSpPr>
            <a:spLocks noGrp="1"/>
          </p:cNvSpPr>
          <p:nvPr>
            <p:ph type="title"/>
          </p:nvPr>
        </p:nvSpPr>
        <p:spPr/>
        <p:txBody>
          <a:bodyPr/>
          <a:lstStyle/>
          <a:p>
            <a:r>
              <a:rPr lang="en-GB" dirty="0"/>
              <a:t>               Education</a:t>
            </a:r>
            <a:endParaRPr lang="en-US" dirty="0"/>
          </a:p>
        </p:txBody>
      </p:sp>
      <p:pic>
        <p:nvPicPr>
          <p:cNvPr id="5" name="Picture 4">
            <a:extLst>
              <a:ext uri="{FF2B5EF4-FFF2-40B4-BE49-F238E27FC236}">
                <a16:creationId xmlns:a16="http://schemas.microsoft.com/office/drawing/2014/main" id="{5215B42B-3A3E-A8AF-F3AB-ADED77D89AB8}"/>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7" name="Picture 6">
            <a:extLst>
              <a:ext uri="{FF2B5EF4-FFF2-40B4-BE49-F238E27FC236}">
                <a16:creationId xmlns:a16="http://schemas.microsoft.com/office/drawing/2014/main" id="{747991C3-398E-78EC-9CAF-91385B2125C3}"/>
              </a:ext>
            </a:extLst>
          </p:cNvPr>
          <p:cNvPicPr>
            <a:picLocks noChangeAspect="1"/>
          </p:cNvPicPr>
          <p:nvPr/>
        </p:nvPicPr>
        <p:blipFill>
          <a:blip r:embed="rId4"/>
          <a:stretch>
            <a:fillRect/>
          </a:stretch>
        </p:blipFill>
        <p:spPr>
          <a:xfrm>
            <a:off x="3305065" y="159036"/>
            <a:ext cx="905630" cy="1044000"/>
          </a:xfrm>
          <a:prstGeom prst="rect">
            <a:avLst/>
          </a:prstGeom>
        </p:spPr>
      </p:pic>
    </p:spTree>
    <p:extLst>
      <p:ext uri="{BB962C8B-B14F-4D97-AF65-F5344CB8AC3E}">
        <p14:creationId xmlns:p14="http://schemas.microsoft.com/office/powerpoint/2010/main" val="1420721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AE41C0-A493-B4E8-ADBB-D5A54FBE865A}"/>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Fraud Detection</a:t>
            </a:r>
          </a:p>
          <a:p>
            <a:pPr algn="just">
              <a:buFont typeface="Arial" panose="020B0604020202020204" pitchFamily="34" charset="0"/>
              <a:buChar char="•"/>
            </a:pPr>
            <a:r>
              <a:rPr lang="en-US" sz="2200" dirty="0"/>
              <a:t>AI algorithms for real-time monitoring of transactions to identify fraudulent activities. Pattern recognition to detect unusual behavior and anomalies. Enhancing security and reducing financial losses for banks and customers.</a:t>
            </a:r>
          </a:p>
          <a:p>
            <a:pPr marL="0" indent="0">
              <a:buNone/>
            </a:pPr>
            <a:r>
              <a:rPr lang="en-US" sz="2400" dirty="0">
                <a:solidFill>
                  <a:schemeClr val="accent2"/>
                </a:solidFill>
              </a:rPr>
              <a:t>2. Algorithmic Trading</a:t>
            </a:r>
          </a:p>
          <a:p>
            <a:pPr algn="just">
              <a:buFont typeface="Arial" panose="020B0604020202020204" pitchFamily="34" charset="0"/>
              <a:buChar char="•"/>
            </a:pPr>
            <a:r>
              <a:rPr lang="en-US" sz="2200" dirty="0"/>
              <a:t>Use of AI for high-frequency trading and market analysis. Identifying market trends and making trades based on predictive analytics. Improving investment strategies and financial performance.</a:t>
            </a:r>
          </a:p>
          <a:p>
            <a:pPr>
              <a:buFont typeface="Arial" panose="020B0604020202020204" pitchFamily="34" charset="0"/>
              <a:buChar char="•"/>
            </a:pPr>
            <a:endParaRPr lang="en-US" dirty="0"/>
          </a:p>
          <a:p>
            <a:endParaRPr lang="en-US" dirty="0"/>
          </a:p>
        </p:txBody>
      </p:sp>
      <p:sp>
        <p:nvSpPr>
          <p:cNvPr id="3" name="Content Placeholder 2">
            <a:extLst>
              <a:ext uri="{FF2B5EF4-FFF2-40B4-BE49-F238E27FC236}">
                <a16:creationId xmlns:a16="http://schemas.microsoft.com/office/drawing/2014/main" id="{41387F71-CFCE-7A0A-59CD-2CA522924137}"/>
              </a:ext>
            </a:extLst>
          </p:cNvPr>
          <p:cNvSpPr>
            <a:spLocks noGrp="1"/>
          </p:cNvSpPr>
          <p:nvPr>
            <p:ph sz="half" idx="2"/>
          </p:nvPr>
        </p:nvSpPr>
        <p:spPr/>
        <p:txBody>
          <a:bodyPr>
            <a:normAutofit fontScale="92500" lnSpcReduction="10000"/>
          </a:bodyPr>
          <a:lstStyle/>
          <a:p>
            <a:pPr marL="0" indent="0">
              <a:buNone/>
            </a:pPr>
            <a:r>
              <a:rPr lang="en-US" sz="2400" dirty="0">
                <a:solidFill>
                  <a:schemeClr val="accent2"/>
                </a:solidFill>
              </a:rPr>
              <a:t>3. </a:t>
            </a:r>
            <a:r>
              <a:rPr lang="en-US" sz="2600" dirty="0">
                <a:solidFill>
                  <a:schemeClr val="accent2"/>
                </a:solidFill>
              </a:rPr>
              <a:t>Regulatory Compliance</a:t>
            </a:r>
          </a:p>
          <a:p>
            <a:pPr algn="just">
              <a:buFont typeface="Arial" panose="020B0604020202020204" pitchFamily="34" charset="0"/>
              <a:buChar char="•"/>
            </a:pPr>
            <a:r>
              <a:rPr lang="en-US" sz="2400" dirty="0"/>
              <a:t>Ensure compliance with financial regulations and standards. Monitoring transactions and reporting to regulatory bodies. </a:t>
            </a:r>
          </a:p>
          <a:p>
            <a:pPr marL="0" indent="0">
              <a:buNone/>
            </a:pPr>
            <a:r>
              <a:rPr lang="en-US" sz="2600" dirty="0">
                <a:solidFill>
                  <a:schemeClr val="accent2"/>
                </a:solidFill>
              </a:rPr>
              <a:t>4. Customer Service Automation</a:t>
            </a:r>
          </a:p>
          <a:p>
            <a:pPr marL="0" indent="0">
              <a:buNone/>
            </a:pPr>
            <a:r>
              <a:rPr lang="en-US" sz="2600" dirty="0">
                <a:solidFill>
                  <a:schemeClr val="accent2"/>
                </a:solidFill>
              </a:rPr>
              <a:t>5. Credit Scoring and Risk Assessment</a:t>
            </a:r>
          </a:p>
          <a:p>
            <a:pPr marL="0" indent="0">
              <a:buNone/>
            </a:pPr>
            <a:r>
              <a:rPr lang="en-US" sz="2600" dirty="0">
                <a:solidFill>
                  <a:schemeClr val="accent2"/>
                </a:solidFill>
              </a:rPr>
              <a:t>6. Algorithmic Trading</a:t>
            </a:r>
          </a:p>
          <a:p>
            <a:pPr marL="0" indent="0">
              <a:buNone/>
            </a:pPr>
            <a:r>
              <a:rPr lang="en-US" sz="2600" dirty="0">
                <a:solidFill>
                  <a:schemeClr val="accent2"/>
                </a:solidFill>
              </a:rPr>
              <a:t>7. Personalized Financial Planning</a:t>
            </a:r>
          </a:p>
          <a:p>
            <a:pPr marL="0" indent="0">
              <a:buNone/>
            </a:pPr>
            <a:r>
              <a:rPr lang="en-US" sz="2600" dirty="0">
                <a:solidFill>
                  <a:schemeClr val="accent2"/>
                </a:solidFill>
              </a:rPr>
              <a:t>8 Cost Reduction and Efficiency</a:t>
            </a:r>
          </a:p>
          <a:p>
            <a:pPr marL="0" indent="0">
              <a:buNone/>
            </a:pPr>
            <a:r>
              <a:rPr lang="en-US" sz="2600" dirty="0">
                <a:solidFill>
                  <a:schemeClr val="accent2"/>
                </a:solidFill>
              </a:rPr>
              <a:t>9. Customer Insights and Segmentation</a:t>
            </a:r>
          </a:p>
          <a:p>
            <a:endParaRPr lang="en-US" dirty="0"/>
          </a:p>
        </p:txBody>
      </p:sp>
      <p:sp>
        <p:nvSpPr>
          <p:cNvPr id="4" name="Title 3">
            <a:extLst>
              <a:ext uri="{FF2B5EF4-FFF2-40B4-BE49-F238E27FC236}">
                <a16:creationId xmlns:a16="http://schemas.microsoft.com/office/drawing/2014/main" id="{95E691ED-596E-0421-1EBE-DBF806989495}"/>
              </a:ext>
            </a:extLst>
          </p:cNvPr>
          <p:cNvSpPr>
            <a:spLocks noGrp="1"/>
          </p:cNvSpPr>
          <p:nvPr>
            <p:ph type="title"/>
          </p:nvPr>
        </p:nvSpPr>
        <p:spPr/>
        <p:txBody>
          <a:bodyPr/>
          <a:lstStyle/>
          <a:p>
            <a:r>
              <a:rPr lang="en-US" dirty="0"/>
              <a:t>                         Finance</a:t>
            </a:r>
          </a:p>
        </p:txBody>
      </p:sp>
      <p:pic>
        <p:nvPicPr>
          <p:cNvPr id="5" name="Picture 4">
            <a:extLst>
              <a:ext uri="{FF2B5EF4-FFF2-40B4-BE49-F238E27FC236}">
                <a16:creationId xmlns:a16="http://schemas.microsoft.com/office/drawing/2014/main" id="{CC5E9A84-63C0-ED69-A6FD-4FCCA0E0643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7" name="Picture 6">
            <a:extLst>
              <a:ext uri="{FF2B5EF4-FFF2-40B4-BE49-F238E27FC236}">
                <a16:creationId xmlns:a16="http://schemas.microsoft.com/office/drawing/2014/main" id="{CF070735-7665-9E54-523C-67F4113038CD}"/>
              </a:ext>
            </a:extLst>
          </p:cNvPr>
          <p:cNvPicPr>
            <a:picLocks noChangeAspect="1"/>
          </p:cNvPicPr>
          <p:nvPr/>
        </p:nvPicPr>
        <p:blipFill>
          <a:blip r:embed="rId4"/>
          <a:stretch>
            <a:fillRect/>
          </a:stretch>
        </p:blipFill>
        <p:spPr>
          <a:xfrm>
            <a:off x="3125337" y="54893"/>
            <a:ext cx="2160001" cy="1188000"/>
          </a:xfrm>
          <a:prstGeom prst="rect">
            <a:avLst/>
          </a:prstGeom>
        </p:spPr>
      </p:pic>
    </p:spTree>
    <p:extLst>
      <p:ext uri="{BB962C8B-B14F-4D97-AF65-F5344CB8AC3E}">
        <p14:creationId xmlns:p14="http://schemas.microsoft.com/office/powerpoint/2010/main" val="3122995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B33499-CC66-2722-7510-442355E4DEFF}"/>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Law Enforcement and Public Safety</a:t>
            </a:r>
          </a:p>
          <a:p>
            <a:pPr algn="just">
              <a:buFont typeface="Arial" panose="020B0604020202020204" pitchFamily="34" charset="0"/>
              <a:buChar char="•"/>
            </a:pPr>
            <a:r>
              <a:rPr lang="en-US" sz="2200" dirty="0"/>
              <a:t>Crime prediction and prevention, enhancing surveillance and monitoring for public safety. Efficient resource allocation for emergency response and disaster management. </a:t>
            </a:r>
          </a:p>
          <a:p>
            <a:pPr marL="0" indent="0" algn="just">
              <a:buNone/>
            </a:pPr>
            <a:r>
              <a:rPr lang="en-US" sz="2200" dirty="0">
                <a:solidFill>
                  <a:schemeClr val="accent2"/>
                </a:solidFill>
              </a:rPr>
              <a:t>2. </a:t>
            </a:r>
            <a:r>
              <a:rPr lang="en-US" sz="2400" dirty="0">
                <a:solidFill>
                  <a:schemeClr val="accent2"/>
                </a:solidFill>
              </a:rPr>
              <a:t>Environmental Monitoring</a:t>
            </a:r>
          </a:p>
          <a:p>
            <a:pPr algn="just">
              <a:buFont typeface="Arial" panose="020B0604020202020204" pitchFamily="34" charset="0"/>
              <a:buChar char="•"/>
            </a:pPr>
            <a:r>
              <a:rPr lang="en-US" sz="2200" dirty="0"/>
              <a:t>Monitoring and managing environmental resources. Predictive analytics for weather forecasting and disaster management. Enhancing conservation efforts and sustainable resource utilization. </a:t>
            </a:r>
          </a:p>
        </p:txBody>
      </p:sp>
      <p:sp>
        <p:nvSpPr>
          <p:cNvPr id="3" name="Content Placeholder 2">
            <a:extLst>
              <a:ext uri="{FF2B5EF4-FFF2-40B4-BE49-F238E27FC236}">
                <a16:creationId xmlns:a16="http://schemas.microsoft.com/office/drawing/2014/main" id="{4BC90370-10DC-A3A7-605C-149BE112F688}"/>
              </a:ext>
            </a:extLst>
          </p:cNvPr>
          <p:cNvSpPr>
            <a:spLocks noGrp="1"/>
          </p:cNvSpPr>
          <p:nvPr>
            <p:ph sz="half" idx="2"/>
          </p:nvPr>
        </p:nvSpPr>
        <p:spPr/>
        <p:txBody>
          <a:bodyPr/>
          <a:lstStyle/>
          <a:p>
            <a:pPr marL="0" indent="0">
              <a:buNone/>
            </a:pPr>
            <a:r>
              <a:rPr lang="en-US" sz="2400" dirty="0">
                <a:solidFill>
                  <a:schemeClr val="accent2"/>
                </a:solidFill>
              </a:rPr>
              <a:t>3. Efficient Public Administration</a:t>
            </a:r>
          </a:p>
          <a:p>
            <a:pPr algn="just">
              <a:buFont typeface="Arial" panose="020B0604020202020204" pitchFamily="34" charset="0"/>
              <a:buChar char="•"/>
            </a:pPr>
            <a:r>
              <a:rPr lang="en-US" sz="2200" dirty="0"/>
              <a:t>Automation of routine government processes and services. AI-driven public records management and resource allocation. Enhancing transparency and accountability in government operations.</a:t>
            </a:r>
          </a:p>
          <a:p>
            <a:pPr marL="0" indent="0" algn="just">
              <a:buNone/>
            </a:pPr>
            <a:r>
              <a:rPr lang="en-US" sz="2400" dirty="0">
                <a:solidFill>
                  <a:schemeClr val="accent2"/>
                </a:solidFill>
              </a:rPr>
              <a:t>4. Smart City Initiatives</a:t>
            </a:r>
          </a:p>
          <a:p>
            <a:pPr marL="0" indent="0" algn="just">
              <a:buNone/>
            </a:pPr>
            <a:r>
              <a:rPr lang="en-US" sz="2400" dirty="0">
                <a:solidFill>
                  <a:schemeClr val="accent2"/>
                </a:solidFill>
              </a:rPr>
              <a:t>5. Healthcare Services</a:t>
            </a:r>
          </a:p>
          <a:p>
            <a:pPr marL="0" indent="0" algn="just">
              <a:buNone/>
            </a:pPr>
            <a:r>
              <a:rPr lang="en-US" sz="2400" dirty="0">
                <a:solidFill>
                  <a:schemeClr val="accent2"/>
                </a:solidFill>
              </a:rPr>
              <a:t>6. Social Services and Welfare</a:t>
            </a:r>
          </a:p>
          <a:p>
            <a:pPr marL="0" indent="0" algn="just">
              <a:buNone/>
            </a:pPr>
            <a:r>
              <a:rPr lang="en-US" sz="2400" dirty="0">
                <a:solidFill>
                  <a:schemeClr val="accent2"/>
                </a:solidFill>
              </a:rPr>
              <a:t>7. Education Services</a:t>
            </a:r>
          </a:p>
          <a:p>
            <a:pPr marL="0" indent="0" algn="just">
              <a:buNone/>
            </a:pPr>
            <a:r>
              <a:rPr lang="en-US" sz="2400" dirty="0">
                <a:solidFill>
                  <a:schemeClr val="accent2"/>
                </a:solidFill>
              </a:rPr>
              <a:t>8. Public Transportation</a:t>
            </a:r>
          </a:p>
          <a:p>
            <a:endParaRPr lang="en-US" dirty="0"/>
          </a:p>
        </p:txBody>
      </p:sp>
      <p:sp>
        <p:nvSpPr>
          <p:cNvPr id="4" name="Title 3">
            <a:extLst>
              <a:ext uri="{FF2B5EF4-FFF2-40B4-BE49-F238E27FC236}">
                <a16:creationId xmlns:a16="http://schemas.microsoft.com/office/drawing/2014/main" id="{D5C55E16-AB69-0D3B-E80E-513282217356}"/>
              </a:ext>
            </a:extLst>
          </p:cNvPr>
          <p:cNvSpPr>
            <a:spLocks noGrp="1"/>
          </p:cNvSpPr>
          <p:nvPr>
            <p:ph type="title"/>
          </p:nvPr>
        </p:nvSpPr>
        <p:spPr/>
        <p:txBody>
          <a:bodyPr/>
          <a:lstStyle/>
          <a:p>
            <a:r>
              <a:rPr lang="en-US" dirty="0"/>
              <a:t>                       Public Services</a:t>
            </a:r>
          </a:p>
        </p:txBody>
      </p:sp>
      <p:pic>
        <p:nvPicPr>
          <p:cNvPr id="5" name="Picture 4">
            <a:extLst>
              <a:ext uri="{FF2B5EF4-FFF2-40B4-BE49-F238E27FC236}">
                <a16:creationId xmlns:a16="http://schemas.microsoft.com/office/drawing/2014/main" id="{036A1829-C4D1-643B-A4D0-783ECB639108}"/>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7" name="Picture 6">
            <a:extLst>
              <a:ext uri="{FF2B5EF4-FFF2-40B4-BE49-F238E27FC236}">
                <a16:creationId xmlns:a16="http://schemas.microsoft.com/office/drawing/2014/main" id="{2D57AAA1-E546-2FF0-B9AE-88420780DC23}"/>
              </a:ext>
            </a:extLst>
          </p:cNvPr>
          <p:cNvPicPr>
            <a:picLocks noChangeAspect="1"/>
          </p:cNvPicPr>
          <p:nvPr/>
        </p:nvPicPr>
        <p:blipFill rotWithShape="1">
          <a:blip r:embed="rId4"/>
          <a:srcRect l="15686" t="10065" r="9448" b="11725"/>
          <a:stretch/>
        </p:blipFill>
        <p:spPr>
          <a:xfrm>
            <a:off x="3125338" y="51036"/>
            <a:ext cx="2037648" cy="1260000"/>
          </a:xfrm>
          <a:prstGeom prst="rect">
            <a:avLst/>
          </a:prstGeom>
        </p:spPr>
      </p:pic>
    </p:spTree>
    <p:extLst>
      <p:ext uri="{BB962C8B-B14F-4D97-AF65-F5344CB8AC3E}">
        <p14:creationId xmlns:p14="http://schemas.microsoft.com/office/powerpoint/2010/main" val="339837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965DC6-7CD7-264A-5C63-771E6998012A}"/>
              </a:ext>
            </a:extLst>
          </p:cNvPr>
          <p:cNvSpPr>
            <a:spLocks noGrp="1"/>
          </p:cNvSpPr>
          <p:nvPr>
            <p:ph type="title"/>
          </p:nvPr>
        </p:nvSpPr>
        <p:spPr/>
        <p:txBody>
          <a:bodyPr/>
          <a:lstStyle/>
          <a:p>
            <a:r>
              <a:rPr lang="en-US" dirty="0"/>
              <a:t>Benefits of AI for Tanzanian Society</a:t>
            </a:r>
          </a:p>
        </p:txBody>
      </p:sp>
      <p:sp>
        <p:nvSpPr>
          <p:cNvPr id="6" name="Text Placeholder 5">
            <a:extLst>
              <a:ext uri="{FF2B5EF4-FFF2-40B4-BE49-F238E27FC236}">
                <a16:creationId xmlns:a16="http://schemas.microsoft.com/office/drawing/2014/main" id="{A68939BF-6D5C-2E13-15A5-F127BD1C724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072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EF284C0-CBF1-B013-0B6E-CDE0FCB2E4DE}"/>
              </a:ext>
            </a:extLst>
          </p:cNvPr>
          <p:cNvSpPr>
            <a:spLocks noGrp="1"/>
          </p:cNvSpPr>
          <p:nvPr>
            <p:ph sz="half" idx="1"/>
          </p:nvPr>
        </p:nvSpPr>
        <p:spPr/>
        <p:txBody>
          <a:bodyPr>
            <a:normAutofit fontScale="92500" lnSpcReduction="20000"/>
          </a:bodyPr>
          <a:lstStyle/>
          <a:p>
            <a:pPr algn="just">
              <a:buFont typeface="Arial" panose="020B0604020202020204" pitchFamily="34" charset="0"/>
              <a:buChar char="•"/>
            </a:pPr>
            <a:r>
              <a:rPr lang="en-US" sz="2600" b="1" dirty="0"/>
              <a:t>Increased Efficiency:</a:t>
            </a:r>
            <a:r>
              <a:rPr lang="en-US" sz="2600" dirty="0"/>
              <a:t> AI technologies streamline processes in various sectors such as agriculture, manufacturing, and services, leading to higher productivity and economic output.</a:t>
            </a:r>
          </a:p>
          <a:p>
            <a:pPr algn="just">
              <a:buFont typeface="Arial" panose="020B0604020202020204" pitchFamily="34" charset="0"/>
              <a:buChar char="•"/>
            </a:pPr>
            <a:r>
              <a:rPr lang="en-US" sz="2600" b="1" dirty="0"/>
              <a:t>Innovation and New Industries:</a:t>
            </a:r>
            <a:r>
              <a:rPr lang="en-US" sz="2600" dirty="0"/>
              <a:t> AI fosters innovation, leading to the creation of new industries and business models that can drive economic growth.</a:t>
            </a:r>
          </a:p>
          <a:p>
            <a:pPr algn="just">
              <a:buFont typeface="Arial" panose="020B0604020202020204" pitchFamily="34" charset="0"/>
              <a:buChar char="•"/>
            </a:pPr>
            <a:r>
              <a:rPr lang="en-US" sz="2600" b="1" dirty="0"/>
              <a:t>Attracting Investment:</a:t>
            </a:r>
            <a:r>
              <a:rPr lang="en-US" sz="2600" dirty="0"/>
              <a:t> Adoption of AI can attract both local and international investments, boosting economic development.</a:t>
            </a:r>
          </a:p>
          <a:p>
            <a:endParaRPr lang="en-US" dirty="0"/>
          </a:p>
        </p:txBody>
      </p:sp>
      <p:sp>
        <p:nvSpPr>
          <p:cNvPr id="6" name="Content Placeholder 5">
            <a:extLst>
              <a:ext uri="{FF2B5EF4-FFF2-40B4-BE49-F238E27FC236}">
                <a16:creationId xmlns:a16="http://schemas.microsoft.com/office/drawing/2014/main" id="{EEE2E5BE-F817-3A52-DA0A-D10330A4C0CB}"/>
              </a:ext>
            </a:extLst>
          </p:cNvPr>
          <p:cNvSpPr>
            <a:spLocks noGrp="1"/>
          </p:cNvSpPr>
          <p:nvPr>
            <p:ph sz="half" idx="2"/>
          </p:nvPr>
        </p:nvSpPr>
        <p:spPr/>
        <p:txBody>
          <a:bodyPr>
            <a:normAutofit lnSpcReduction="10000"/>
          </a:bodyPr>
          <a:lstStyle/>
          <a:p>
            <a:pPr algn="just"/>
            <a:r>
              <a:rPr lang="en-US" sz="2400" dirty="0"/>
              <a:t>New Job Opportunities: AI creates new job roles in technology development, data analysis, AI maintenance, and more.</a:t>
            </a:r>
          </a:p>
          <a:p>
            <a:pPr algn="just"/>
            <a:r>
              <a:rPr lang="en-US" sz="2400" dirty="0"/>
              <a:t>Skill Development: AI necessitates the development of new skills and training programs, leading to a more skilled workforce.</a:t>
            </a:r>
          </a:p>
          <a:p>
            <a:pPr algn="just"/>
            <a:r>
              <a:rPr lang="en-US" sz="2400" dirty="0"/>
              <a:t>Support for Entrepreneurs: AI provides tools and platforms that can help entrepreneurs and small businesses grow, creating more job opportunities.</a:t>
            </a:r>
          </a:p>
        </p:txBody>
      </p:sp>
      <p:sp>
        <p:nvSpPr>
          <p:cNvPr id="2" name="Title 1">
            <a:extLst>
              <a:ext uri="{FF2B5EF4-FFF2-40B4-BE49-F238E27FC236}">
                <a16:creationId xmlns:a16="http://schemas.microsoft.com/office/drawing/2014/main" id="{3F3928CF-7AD3-24AB-AB7F-42B29816430E}"/>
              </a:ext>
            </a:extLst>
          </p:cNvPr>
          <p:cNvSpPr>
            <a:spLocks noGrp="1"/>
          </p:cNvSpPr>
          <p:nvPr>
            <p:ph type="title"/>
          </p:nvPr>
        </p:nvSpPr>
        <p:spPr/>
        <p:txBody>
          <a:bodyPr/>
          <a:lstStyle/>
          <a:p>
            <a:r>
              <a:rPr lang="en-US" dirty="0"/>
              <a:t>Economic Growth and Job Creation</a:t>
            </a:r>
          </a:p>
        </p:txBody>
      </p:sp>
      <p:pic>
        <p:nvPicPr>
          <p:cNvPr id="4" name="Picture 3">
            <a:extLst>
              <a:ext uri="{FF2B5EF4-FFF2-40B4-BE49-F238E27FC236}">
                <a16:creationId xmlns:a16="http://schemas.microsoft.com/office/drawing/2014/main" id="{0664E669-2773-F594-B9DF-5FF7475EC22D}"/>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
        <p:nvSpPr>
          <p:cNvPr id="7" name="Title 1">
            <a:extLst>
              <a:ext uri="{FF2B5EF4-FFF2-40B4-BE49-F238E27FC236}">
                <a16:creationId xmlns:a16="http://schemas.microsoft.com/office/drawing/2014/main" id="{66DCBB10-DB11-6EF4-8357-16300C452A9B}"/>
              </a:ext>
            </a:extLst>
          </p:cNvPr>
          <p:cNvSpPr txBox="1">
            <a:spLocks/>
          </p:cNvSpPr>
          <p:nvPr/>
        </p:nvSpPr>
        <p:spPr>
          <a:xfrm>
            <a:off x="893736" y="1286359"/>
            <a:ext cx="5042116" cy="485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ctr" fontAlgn="auto">
              <a:spcAft>
                <a:spcPts val="0"/>
              </a:spcAft>
            </a:pPr>
            <a:r>
              <a:rPr lang="en-US" sz="2400" dirty="0">
                <a:solidFill>
                  <a:schemeClr val="accent2"/>
                </a:solidFill>
              </a:rPr>
              <a:t>Economic Growth</a:t>
            </a:r>
            <a:endParaRPr lang="en-US" dirty="0">
              <a:solidFill>
                <a:schemeClr val="accent2"/>
              </a:solidFill>
            </a:endParaRPr>
          </a:p>
        </p:txBody>
      </p:sp>
      <p:sp>
        <p:nvSpPr>
          <p:cNvPr id="8" name="Title 1">
            <a:extLst>
              <a:ext uri="{FF2B5EF4-FFF2-40B4-BE49-F238E27FC236}">
                <a16:creationId xmlns:a16="http://schemas.microsoft.com/office/drawing/2014/main" id="{664DF9E1-6B0B-B6D6-6186-CC23D7448E35}"/>
              </a:ext>
            </a:extLst>
          </p:cNvPr>
          <p:cNvSpPr txBox="1">
            <a:spLocks/>
          </p:cNvSpPr>
          <p:nvPr/>
        </p:nvSpPr>
        <p:spPr>
          <a:xfrm>
            <a:off x="6288436" y="1291841"/>
            <a:ext cx="5042116" cy="485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ctr" fontAlgn="auto">
              <a:spcAft>
                <a:spcPts val="0"/>
              </a:spcAft>
            </a:pPr>
            <a:r>
              <a:rPr lang="en-US" sz="2400" dirty="0">
                <a:solidFill>
                  <a:schemeClr val="accent2"/>
                </a:solidFill>
              </a:rPr>
              <a:t>Job Creation</a:t>
            </a:r>
          </a:p>
        </p:txBody>
      </p:sp>
    </p:spTree>
    <p:extLst>
      <p:ext uri="{BB962C8B-B14F-4D97-AF65-F5344CB8AC3E}">
        <p14:creationId xmlns:p14="http://schemas.microsoft.com/office/powerpoint/2010/main" val="1789991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F69898-DE19-496D-A074-91A104E3C873}"/>
              </a:ext>
            </a:extLst>
          </p:cNvPr>
          <p:cNvSpPr>
            <a:spLocks noGrp="1"/>
          </p:cNvSpPr>
          <p:nvPr>
            <p:ph sz="half" idx="1"/>
          </p:nvPr>
        </p:nvSpPr>
        <p:spPr/>
        <p:txBody>
          <a:bodyPr>
            <a:normAutofit/>
          </a:bodyPr>
          <a:lstStyle/>
          <a:p>
            <a:pPr algn="just"/>
            <a:r>
              <a:rPr lang="en-US" sz="2400" dirty="0">
                <a:solidFill>
                  <a:schemeClr val="accent2"/>
                </a:solidFill>
              </a:rPr>
              <a:t>Healthcare Advances: </a:t>
            </a:r>
            <a:r>
              <a:rPr lang="en-US" sz="2400" dirty="0"/>
              <a:t>AI improves diagnostic accuracy, personalizes treatment plans, and manages patient care more efficiently, leading to better health outcomes.</a:t>
            </a:r>
          </a:p>
          <a:p>
            <a:pPr algn="just"/>
            <a:endParaRPr lang="en-US" sz="2400" dirty="0"/>
          </a:p>
          <a:p>
            <a:pPr algn="just"/>
            <a:r>
              <a:rPr lang="en-US" sz="2400" dirty="0">
                <a:solidFill>
                  <a:schemeClr val="accent2"/>
                </a:solidFill>
              </a:rPr>
              <a:t>Education Access: </a:t>
            </a:r>
            <a:r>
              <a:rPr lang="en-US" sz="2400" dirty="0"/>
              <a:t>AI-powered educational tools offer personalized learning experiences, increasing education quality and accessibility for all students.</a:t>
            </a:r>
          </a:p>
        </p:txBody>
      </p:sp>
      <p:sp>
        <p:nvSpPr>
          <p:cNvPr id="6" name="Content Placeholder 5">
            <a:extLst>
              <a:ext uri="{FF2B5EF4-FFF2-40B4-BE49-F238E27FC236}">
                <a16:creationId xmlns:a16="http://schemas.microsoft.com/office/drawing/2014/main" id="{1D2A9D00-65F1-0905-B9CB-9C71359E03BB}"/>
              </a:ext>
            </a:extLst>
          </p:cNvPr>
          <p:cNvSpPr>
            <a:spLocks noGrp="1"/>
          </p:cNvSpPr>
          <p:nvPr>
            <p:ph sz="half" idx="2"/>
          </p:nvPr>
        </p:nvSpPr>
        <p:spPr/>
        <p:txBody>
          <a:bodyPr>
            <a:normAutofit/>
          </a:bodyPr>
          <a:lstStyle/>
          <a:p>
            <a:pPr algn="just"/>
            <a:r>
              <a:rPr lang="en-US" sz="2400" dirty="0">
                <a:solidFill>
                  <a:schemeClr val="accent2"/>
                </a:solidFill>
              </a:rPr>
              <a:t>Smart Agriculture: </a:t>
            </a:r>
            <a:r>
              <a:rPr lang="en-US" sz="2400" dirty="0"/>
              <a:t>AI optimizes farming practices, improves crop yields, and enhances food security through predictive analytics and automated systems.</a:t>
            </a:r>
          </a:p>
          <a:p>
            <a:pPr algn="just"/>
            <a:endParaRPr lang="en-US" sz="2400" dirty="0"/>
          </a:p>
          <a:p>
            <a:pPr algn="just"/>
            <a:r>
              <a:rPr lang="en-US" sz="2400" dirty="0">
                <a:solidFill>
                  <a:schemeClr val="accent2"/>
                </a:solidFill>
              </a:rPr>
              <a:t>Convenience in Daily Activities: </a:t>
            </a:r>
            <a:r>
              <a:rPr lang="en-US" sz="2400" dirty="0"/>
              <a:t>AI applications, such as virtual assistants and smart home devices, streamline daily tasks, enhance convenience, and save time.</a:t>
            </a:r>
          </a:p>
          <a:p>
            <a:pPr algn="just"/>
            <a:endParaRPr lang="en-US" sz="2400" dirty="0"/>
          </a:p>
        </p:txBody>
      </p:sp>
      <p:sp>
        <p:nvSpPr>
          <p:cNvPr id="2" name="Title 1">
            <a:extLst>
              <a:ext uri="{FF2B5EF4-FFF2-40B4-BE49-F238E27FC236}">
                <a16:creationId xmlns:a16="http://schemas.microsoft.com/office/drawing/2014/main" id="{1AA314C1-E84F-EB7B-04B9-233FA92232A1}"/>
              </a:ext>
            </a:extLst>
          </p:cNvPr>
          <p:cNvSpPr>
            <a:spLocks noGrp="1"/>
          </p:cNvSpPr>
          <p:nvPr>
            <p:ph type="title"/>
          </p:nvPr>
        </p:nvSpPr>
        <p:spPr/>
        <p:txBody>
          <a:bodyPr/>
          <a:lstStyle/>
          <a:p>
            <a:r>
              <a:rPr lang="en-US" dirty="0"/>
              <a:t>Improved Quality of Life</a:t>
            </a:r>
          </a:p>
        </p:txBody>
      </p:sp>
      <p:pic>
        <p:nvPicPr>
          <p:cNvPr id="4" name="Picture 3">
            <a:extLst>
              <a:ext uri="{FF2B5EF4-FFF2-40B4-BE49-F238E27FC236}">
                <a16:creationId xmlns:a16="http://schemas.microsoft.com/office/drawing/2014/main" id="{BBDCB0E7-327F-7051-E768-5DF0398E76ED}"/>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700390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703C43-49E0-AD93-1ED6-C9651A5EA900}"/>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Intelligent Transportation Systems </a:t>
            </a:r>
          </a:p>
          <a:p>
            <a:pPr algn="just">
              <a:buFont typeface="Arial" panose="020B0604020202020204" pitchFamily="34" charset="0"/>
              <a:buChar char="•"/>
            </a:pPr>
            <a:r>
              <a:rPr lang="en-US" sz="2400" dirty="0"/>
              <a:t>AI-powered traffic management for reduced congestion. Optimized public transit routes and schedules. Predictive maintenance of transportation infrastructure.</a:t>
            </a:r>
          </a:p>
          <a:p>
            <a:pPr marL="0" indent="0">
              <a:buNone/>
            </a:pPr>
            <a:r>
              <a:rPr lang="en-US" sz="2400" dirty="0">
                <a:solidFill>
                  <a:schemeClr val="accent2"/>
                </a:solidFill>
              </a:rPr>
              <a:t>E-Governance and Digital Services </a:t>
            </a:r>
          </a:p>
          <a:p>
            <a:pPr algn="just">
              <a:buFont typeface="Arial" panose="020B0604020202020204" pitchFamily="34" charset="0"/>
              <a:buChar char="•"/>
            </a:pPr>
            <a:r>
              <a:rPr lang="en-US" sz="2400" dirty="0"/>
              <a:t>AI-powered citizen support chatbots and virtual assistants. Automated processing of applications and paperwork. AI for fraud detection and cybersecurity in e-gov systems</a:t>
            </a:r>
          </a:p>
          <a:p>
            <a:pPr>
              <a:buFont typeface="Arial" panose="020B0604020202020204" pitchFamily="34" charset="0"/>
              <a:buChar char="•"/>
            </a:pPr>
            <a:endParaRPr lang="en-US" sz="2000" dirty="0"/>
          </a:p>
          <a:p>
            <a:endParaRPr lang="en-US" sz="2000" dirty="0"/>
          </a:p>
        </p:txBody>
      </p:sp>
      <p:sp>
        <p:nvSpPr>
          <p:cNvPr id="6" name="Content Placeholder 5">
            <a:extLst>
              <a:ext uri="{FF2B5EF4-FFF2-40B4-BE49-F238E27FC236}">
                <a16:creationId xmlns:a16="http://schemas.microsoft.com/office/drawing/2014/main" id="{ACAB1F34-4C67-CA2C-E8B8-F03D84FF7DC2}"/>
              </a:ext>
            </a:extLst>
          </p:cNvPr>
          <p:cNvSpPr>
            <a:spLocks noGrp="1"/>
          </p:cNvSpPr>
          <p:nvPr>
            <p:ph sz="half" idx="2"/>
          </p:nvPr>
        </p:nvSpPr>
        <p:spPr/>
        <p:txBody>
          <a:bodyPr>
            <a:normAutofit lnSpcReduction="10000"/>
          </a:bodyPr>
          <a:lstStyle/>
          <a:p>
            <a:pPr marL="0" indent="0">
              <a:buNone/>
            </a:pPr>
            <a:r>
              <a:rPr lang="en-US" sz="2400" dirty="0">
                <a:solidFill>
                  <a:schemeClr val="accent2"/>
                </a:solidFill>
              </a:rPr>
              <a:t>Urban Planning and Development </a:t>
            </a:r>
          </a:p>
          <a:p>
            <a:pPr algn="just">
              <a:buFont typeface="Arial" panose="020B0604020202020204" pitchFamily="34" charset="0"/>
              <a:buChar char="•"/>
            </a:pPr>
            <a:r>
              <a:rPr lang="en-US" sz="2400" dirty="0"/>
              <a:t>Sustainable urban growth and land use. Predictive analytics for infrastructure maintenance. Smart city simulations for policy decision support.</a:t>
            </a:r>
          </a:p>
          <a:p>
            <a:pPr marL="0" indent="0" algn="just">
              <a:buNone/>
            </a:pPr>
            <a:r>
              <a:rPr lang="en-US" sz="2400" dirty="0">
                <a:solidFill>
                  <a:schemeClr val="accent2"/>
                </a:solidFill>
              </a:rPr>
              <a:t>Environmental Monitoring and Protection</a:t>
            </a:r>
          </a:p>
          <a:p>
            <a:pPr algn="just">
              <a:buFont typeface="Arial" panose="020B0604020202020204" pitchFamily="34" charset="0"/>
              <a:buChar char="•"/>
            </a:pPr>
            <a:r>
              <a:rPr lang="en-US" sz="2400" dirty="0"/>
              <a:t>Air/water quality monitoring, wildlife conservation, and forest management. Predictive modeling of environmental risks and disasters</a:t>
            </a:r>
          </a:p>
          <a:p>
            <a:pPr algn="just">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E3E00D6A-A702-0206-D22B-32A9D1F55096}"/>
              </a:ext>
            </a:extLst>
          </p:cNvPr>
          <p:cNvSpPr>
            <a:spLocks noGrp="1"/>
          </p:cNvSpPr>
          <p:nvPr>
            <p:ph type="title"/>
          </p:nvPr>
        </p:nvSpPr>
        <p:spPr/>
        <p:txBody>
          <a:bodyPr/>
          <a:lstStyle/>
          <a:p>
            <a:r>
              <a:rPr lang="en-US" dirty="0"/>
              <a:t>Enhanced Public Services</a:t>
            </a:r>
          </a:p>
        </p:txBody>
      </p:sp>
      <p:pic>
        <p:nvPicPr>
          <p:cNvPr id="4" name="Picture 3">
            <a:extLst>
              <a:ext uri="{FF2B5EF4-FFF2-40B4-BE49-F238E27FC236}">
                <a16:creationId xmlns:a16="http://schemas.microsoft.com/office/drawing/2014/main" id="{1B003BB6-94B8-8D09-EFA1-BD3C0D8D62A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21796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8C16D2-C086-0E57-3EEF-3FE8B1D39EEF}"/>
              </a:ext>
            </a:extLst>
          </p:cNvPr>
          <p:cNvPicPr>
            <a:picLocks noGrp="1" noChangeAspect="1"/>
          </p:cNvPicPr>
          <p:nvPr>
            <p:ph sz="half" idx="2"/>
          </p:nvPr>
        </p:nvPicPr>
        <p:blipFill>
          <a:blip r:embed="rId2"/>
          <a:srcRect t="236" b="26540"/>
          <a:stretch>
            <a:fillRect/>
          </a:stretch>
        </p:blipFill>
        <p:spPr>
          <a:xfrm>
            <a:off x="7745693" y="964249"/>
            <a:ext cx="2851517" cy="3132000"/>
          </a:xfrm>
          <a:custGeom>
            <a:avLst/>
            <a:gdLst>
              <a:gd name="connsiteX0" fmla="*/ 1450446 w 2900892"/>
              <a:gd name="connsiteY0" fmla="*/ 0 h 3186232"/>
              <a:gd name="connsiteX1" fmla="*/ 2900892 w 2900892"/>
              <a:gd name="connsiteY1" fmla="*/ 1593116 h 3186232"/>
              <a:gd name="connsiteX2" fmla="*/ 1450446 w 2900892"/>
              <a:gd name="connsiteY2" fmla="*/ 3186232 h 3186232"/>
              <a:gd name="connsiteX3" fmla="*/ 0 w 2900892"/>
              <a:gd name="connsiteY3" fmla="*/ 1593116 h 3186232"/>
              <a:gd name="connsiteX4" fmla="*/ 1450446 w 2900892"/>
              <a:gd name="connsiteY4" fmla="*/ 0 h 318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892" h="3186232">
                <a:moveTo>
                  <a:pt x="1450446" y="0"/>
                </a:moveTo>
                <a:cubicBezTo>
                  <a:pt x="2251505" y="0"/>
                  <a:pt x="2900892" y="713262"/>
                  <a:pt x="2900892" y="1593116"/>
                </a:cubicBezTo>
                <a:cubicBezTo>
                  <a:pt x="2900892" y="2472970"/>
                  <a:pt x="2251505" y="3186232"/>
                  <a:pt x="1450446" y="3186232"/>
                </a:cubicBezTo>
                <a:cubicBezTo>
                  <a:pt x="649387" y="3186232"/>
                  <a:pt x="0" y="2472970"/>
                  <a:pt x="0" y="1593116"/>
                </a:cubicBezTo>
                <a:cubicBezTo>
                  <a:pt x="0" y="713262"/>
                  <a:pt x="649387" y="0"/>
                  <a:pt x="1450446" y="0"/>
                </a:cubicBezTo>
                <a:close/>
              </a:path>
            </a:pathLst>
          </a:custGeom>
        </p:spPr>
      </p:pic>
      <p:sp>
        <p:nvSpPr>
          <p:cNvPr id="2" name="Title 1">
            <a:extLst>
              <a:ext uri="{FF2B5EF4-FFF2-40B4-BE49-F238E27FC236}">
                <a16:creationId xmlns:a16="http://schemas.microsoft.com/office/drawing/2014/main" id="{9395C182-ED4B-31DB-C8EA-0C691526505C}"/>
              </a:ext>
            </a:extLst>
          </p:cNvPr>
          <p:cNvSpPr>
            <a:spLocks noGrp="1"/>
          </p:cNvSpPr>
          <p:nvPr>
            <p:ph type="title"/>
          </p:nvPr>
        </p:nvSpPr>
        <p:spPr/>
        <p:txBody>
          <a:bodyPr/>
          <a:lstStyle/>
          <a:p>
            <a:r>
              <a:rPr lang="en-GB" dirty="0"/>
              <a:t>                       About </a:t>
            </a:r>
            <a:r>
              <a:rPr lang="en-GB" dirty="0" err="1"/>
              <a:t>Sartify</a:t>
            </a:r>
            <a:r>
              <a:rPr lang="en-GB" dirty="0"/>
              <a:t>  </a:t>
            </a:r>
            <a:endParaRPr lang="en-US" dirty="0"/>
          </a:p>
        </p:txBody>
      </p:sp>
      <p:pic>
        <p:nvPicPr>
          <p:cNvPr id="4" name="Picture 3">
            <a:extLst>
              <a:ext uri="{FF2B5EF4-FFF2-40B4-BE49-F238E27FC236}">
                <a16:creationId xmlns:a16="http://schemas.microsoft.com/office/drawing/2014/main" id="{ECB90C4B-F038-76BA-B241-584638D601FA}"/>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
        <p:nvSpPr>
          <p:cNvPr id="13" name="Title 1">
            <a:extLst>
              <a:ext uri="{FF2B5EF4-FFF2-40B4-BE49-F238E27FC236}">
                <a16:creationId xmlns:a16="http://schemas.microsoft.com/office/drawing/2014/main" id="{C4BBBBAF-6C56-A29E-55AA-296381DBFFC4}"/>
              </a:ext>
            </a:extLst>
          </p:cNvPr>
          <p:cNvSpPr txBox="1">
            <a:spLocks/>
          </p:cNvSpPr>
          <p:nvPr/>
        </p:nvSpPr>
        <p:spPr>
          <a:xfrm>
            <a:off x="1323287" y="3726077"/>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CE0</a:t>
            </a:r>
            <a:endParaRPr lang="en-US" dirty="0">
              <a:solidFill>
                <a:schemeClr val="accent2"/>
              </a:solidFill>
            </a:endParaRPr>
          </a:p>
        </p:txBody>
      </p:sp>
      <p:sp>
        <p:nvSpPr>
          <p:cNvPr id="14" name="Title 1">
            <a:extLst>
              <a:ext uri="{FF2B5EF4-FFF2-40B4-BE49-F238E27FC236}">
                <a16:creationId xmlns:a16="http://schemas.microsoft.com/office/drawing/2014/main" id="{82D35765-FC51-4101-28E3-2EF3977F986D}"/>
              </a:ext>
            </a:extLst>
          </p:cNvPr>
          <p:cNvSpPr txBox="1">
            <a:spLocks/>
          </p:cNvSpPr>
          <p:nvPr/>
        </p:nvSpPr>
        <p:spPr>
          <a:xfrm>
            <a:off x="7378030" y="3649512"/>
            <a:ext cx="35868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CAIO</a:t>
            </a:r>
            <a:endParaRPr lang="en-US" dirty="0">
              <a:solidFill>
                <a:schemeClr val="accent2"/>
              </a:solidFill>
            </a:endParaRPr>
          </a:p>
        </p:txBody>
      </p:sp>
      <p:sp>
        <p:nvSpPr>
          <p:cNvPr id="15" name="Title 1">
            <a:extLst>
              <a:ext uri="{FF2B5EF4-FFF2-40B4-BE49-F238E27FC236}">
                <a16:creationId xmlns:a16="http://schemas.microsoft.com/office/drawing/2014/main" id="{8CA65CA7-473A-2151-4E23-38F55E37CADF}"/>
              </a:ext>
            </a:extLst>
          </p:cNvPr>
          <p:cNvSpPr txBox="1">
            <a:spLocks/>
          </p:cNvSpPr>
          <p:nvPr/>
        </p:nvSpPr>
        <p:spPr>
          <a:xfrm>
            <a:off x="5766945" y="2103437"/>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sz="6600" dirty="0"/>
              <a:t>+</a:t>
            </a:r>
            <a:endParaRPr lang="en-US" dirty="0"/>
          </a:p>
        </p:txBody>
      </p:sp>
      <p:pic>
        <p:nvPicPr>
          <p:cNvPr id="16" name="Content Placeholder 15">
            <a:extLst>
              <a:ext uri="{FF2B5EF4-FFF2-40B4-BE49-F238E27FC236}">
                <a16:creationId xmlns:a16="http://schemas.microsoft.com/office/drawing/2014/main" id="{C1D21A91-407E-0DB9-EF68-EA10FFDAB025}"/>
              </a:ext>
            </a:extLst>
          </p:cNvPr>
          <p:cNvPicPr>
            <a:picLocks noGrp="1" noChangeAspect="1"/>
          </p:cNvPicPr>
          <p:nvPr>
            <p:ph sz="half" idx="1"/>
          </p:nvPr>
        </p:nvPicPr>
        <p:blipFill>
          <a:blip r:embed="rId4"/>
          <a:srcRect t="474" b="10646"/>
          <a:stretch>
            <a:fillRect/>
          </a:stretch>
        </p:blipFill>
        <p:spPr>
          <a:xfrm>
            <a:off x="1740694" y="964249"/>
            <a:ext cx="2569692" cy="3240000"/>
          </a:xfrm>
          <a:custGeom>
            <a:avLst/>
            <a:gdLst>
              <a:gd name="connsiteX0" fmla="*/ 1533668 w 3067336"/>
              <a:gd name="connsiteY0" fmla="*/ 0 h 3867458"/>
              <a:gd name="connsiteX1" fmla="*/ 3067336 w 3067336"/>
              <a:gd name="connsiteY1" fmla="*/ 1933729 h 3867458"/>
              <a:gd name="connsiteX2" fmla="*/ 1533668 w 3067336"/>
              <a:gd name="connsiteY2" fmla="*/ 3867458 h 3867458"/>
              <a:gd name="connsiteX3" fmla="*/ 0 w 3067336"/>
              <a:gd name="connsiteY3" fmla="*/ 1933729 h 3867458"/>
              <a:gd name="connsiteX4" fmla="*/ 1533668 w 3067336"/>
              <a:gd name="connsiteY4" fmla="*/ 0 h 386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336" h="3867458">
                <a:moveTo>
                  <a:pt x="1533668" y="0"/>
                </a:moveTo>
                <a:cubicBezTo>
                  <a:pt x="2380689" y="0"/>
                  <a:pt x="3067336" y="865760"/>
                  <a:pt x="3067336" y="1933729"/>
                </a:cubicBezTo>
                <a:cubicBezTo>
                  <a:pt x="3067336" y="3001698"/>
                  <a:pt x="2380689" y="3867458"/>
                  <a:pt x="1533668" y="3867458"/>
                </a:cubicBezTo>
                <a:cubicBezTo>
                  <a:pt x="686647" y="3867458"/>
                  <a:pt x="0" y="3001698"/>
                  <a:pt x="0" y="1933729"/>
                </a:cubicBezTo>
                <a:cubicBezTo>
                  <a:pt x="0" y="865760"/>
                  <a:pt x="686647" y="0"/>
                  <a:pt x="1533668" y="0"/>
                </a:cubicBezTo>
                <a:close/>
              </a:path>
            </a:pathLst>
          </a:custGeom>
        </p:spPr>
      </p:pic>
      <p:sp>
        <p:nvSpPr>
          <p:cNvPr id="17" name="Title 1">
            <a:extLst>
              <a:ext uri="{FF2B5EF4-FFF2-40B4-BE49-F238E27FC236}">
                <a16:creationId xmlns:a16="http://schemas.microsoft.com/office/drawing/2014/main" id="{40BE46F6-9000-E3D7-FBFB-50E789E4A1A0}"/>
              </a:ext>
            </a:extLst>
          </p:cNvPr>
          <p:cNvSpPr txBox="1">
            <a:spLocks/>
          </p:cNvSpPr>
          <p:nvPr/>
        </p:nvSpPr>
        <p:spPr>
          <a:xfrm>
            <a:off x="284136" y="4468680"/>
            <a:ext cx="5482809" cy="215943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000" dirty="0"/>
              <a:t>Dr Michael Mollel, Co-Founder and CEO of </a:t>
            </a:r>
            <a:r>
              <a:rPr lang="en-US" sz="2000" dirty="0" err="1"/>
              <a:t>Sartify</a:t>
            </a:r>
            <a:r>
              <a:rPr lang="en-US" sz="2000" dirty="0"/>
              <a:t> LLC, has PhD in Information Communication Science and Engineering from NM-AIST &amp; UOG. Experience in AI, ML, and 5G wireless communications. Senior Researcher at the University of Glasgow. Received multiple awards - PhD Research Award from NM-AIST and the IEEE WCNC Best Paper Award. </a:t>
            </a:r>
            <a:r>
              <a:rPr lang="en-US" sz="2000" dirty="0" err="1"/>
              <a:t>Email:</a:t>
            </a:r>
            <a:r>
              <a:rPr lang="en-US" sz="2000" b="0" dirty="0" err="1">
                <a:hlinkClick r:id="rId5"/>
              </a:rPr>
              <a:t>michael.mollel@sartify.com</a:t>
            </a:r>
            <a:endParaRPr lang="en-US" sz="2000" b="0" dirty="0"/>
          </a:p>
        </p:txBody>
      </p:sp>
      <p:sp>
        <p:nvSpPr>
          <p:cNvPr id="18" name="Title 1">
            <a:extLst>
              <a:ext uri="{FF2B5EF4-FFF2-40B4-BE49-F238E27FC236}">
                <a16:creationId xmlns:a16="http://schemas.microsoft.com/office/drawing/2014/main" id="{B1E9FE37-F1D6-4F52-E3D3-863F7081AB3E}"/>
              </a:ext>
            </a:extLst>
          </p:cNvPr>
          <p:cNvSpPr txBox="1">
            <a:spLocks/>
          </p:cNvSpPr>
          <p:nvPr/>
        </p:nvSpPr>
        <p:spPr>
          <a:xfrm>
            <a:off x="6158706" y="4388859"/>
            <a:ext cx="6025491" cy="2159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000" dirty="0">
                <a:solidFill>
                  <a:schemeClr val="accent2"/>
                </a:solidFill>
              </a:rPr>
              <a:t>Innocent Charles</a:t>
            </a:r>
            <a:r>
              <a:rPr lang="en-US" sz="2000" dirty="0"/>
              <a:t>, BSc in Software Engineering UDOM. Experience in AI, ML, and software development. Significantly contributed to AI-powered notification systems, recommendation engines, and AI resume parsers. Recognized for his achievements in competitive AI, ranking top in Zindi. Email:</a:t>
            </a:r>
            <a:r>
              <a:rPr lang="en-GB" sz="2000" b="0" dirty="0">
                <a:solidFill>
                  <a:schemeClr val="accent2"/>
                </a:solidFill>
              </a:rPr>
              <a:t>innocent@sartify.com</a:t>
            </a:r>
            <a:endParaRPr lang="en-US" sz="2000" b="0" dirty="0">
              <a:solidFill>
                <a:schemeClr val="accent2"/>
              </a:solidFill>
            </a:endParaRPr>
          </a:p>
        </p:txBody>
      </p:sp>
    </p:spTree>
    <p:extLst>
      <p:ext uri="{BB962C8B-B14F-4D97-AF65-F5344CB8AC3E}">
        <p14:creationId xmlns:p14="http://schemas.microsoft.com/office/powerpoint/2010/main" val="503474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8885F-3AAF-C7CA-679C-38AEF6DF103A}"/>
              </a:ext>
            </a:extLst>
          </p:cNvPr>
          <p:cNvSpPr>
            <a:spLocks noGrp="1"/>
          </p:cNvSpPr>
          <p:nvPr>
            <p:ph type="title"/>
          </p:nvPr>
        </p:nvSpPr>
        <p:spPr/>
        <p:txBody>
          <a:bodyPr/>
          <a:lstStyle/>
          <a:p>
            <a:r>
              <a:rPr lang="en-US" dirty="0"/>
              <a:t>Challenges and Ethical Considerations</a:t>
            </a:r>
          </a:p>
        </p:txBody>
      </p:sp>
      <p:sp>
        <p:nvSpPr>
          <p:cNvPr id="5" name="Text Placeholder 4">
            <a:extLst>
              <a:ext uri="{FF2B5EF4-FFF2-40B4-BE49-F238E27FC236}">
                <a16:creationId xmlns:a16="http://schemas.microsoft.com/office/drawing/2014/main" id="{EDF31161-0DE5-8E0D-3BF9-7D15A3E099A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0090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455910-F69C-8D5C-F83F-DC2F5A91B8CE}"/>
              </a:ext>
            </a:extLst>
          </p:cNvPr>
          <p:cNvSpPr>
            <a:spLocks noGrp="1"/>
          </p:cNvSpPr>
          <p:nvPr>
            <p:ph sz="half" idx="1"/>
          </p:nvPr>
        </p:nvSpPr>
        <p:spPr/>
        <p:txBody>
          <a:bodyPr>
            <a:normAutofit/>
          </a:bodyPr>
          <a:lstStyle/>
          <a:p>
            <a:pPr algn="just"/>
            <a:r>
              <a:rPr lang="en-US" sz="2400" b="1" dirty="0">
                <a:solidFill>
                  <a:schemeClr val="accent2"/>
                </a:solidFill>
              </a:rPr>
              <a:t>Data Breaches:</a:t>
            </a:r>
            <a:r>
              <a:rPr lang="en-US" sz="2400" dirty="0">
                <a:solidFill>
                  <a:schemeClr val="accent2"/>
                </a:solidFill>
              </a:rPr>
              <a:t> </a:t>
            </a:r>
            <a:r>
              <a:rPr lang="en-US" sz="2400" dirty="0"/>
              <a:t>The increasing amount of data collected by AI systems raises the risk of data breaches, which can lead to the exposure of sensitive information.</a:t>
            </a:r>
          </a:p>
          <a:p>
            <a:pPr algn="just"/>
            <a:r>
              <a:rPr lang="en-US" sz="2400" b="1" dirty="0">
                <a:solidFill>
                  <a:schemeClr val="accent2"/>
                </a:solidFill>
              </a:rPr>
              <a:t>Personal Privacy:</a:t>
            </a:r>
            <a:r>
              <a:rPr lang="en-US" sz="2400" dirty="0">
                <a:solidFill>
                  <a:schemeClr val="accent2"/>
                </a:solidFill>
              </a:rPr>
              <a:t> </a:t>
            </a:r>
            <a:r>
              <a:rPr lang="en-US" sz="2400" dirty="0"/>
              <a:t>AI applications often require vast amounts of personal data, which can threaten individual privacy if not appropriately managed.</a:t>
            </a:r>
          </a:p>
          <a:p>
            <a:pPr algn="just"/>
            <a:r>
              <a:rPr lang="en-US" sz="2400" b="1" dirty="0">
                <a:solidFill>
                  <a:schemeClr val="accent2"/>
                </a:solidFill>
              </a:rPr>
              <a:t>Informed Consent</a:t>
            </a:r>
            <a:r>
              <a:rPr lang="en-US" sz="2400" dirty="0">
                <a:solidFill>
                  <a:schemeClr val="accent2"/>
                </a:solidFill>
              </a:rPr>
              <a:t>: </a:t>
            </a:r>
            <a:r>
              <a:rPr lang="en-US" sz="2400" dirty="0"/>
              <a:t>Transparency in data collection, usage, and storage practices</a:t>
            </a:r>
          </a:p>
        </p:txBody>
      </p:sp>
      <p:sp>
        <p:nvSpPr>
          <p:cNvPr id="6" name="Content Placeholder 5">
            <a:extLst>
              <a:ext uri="{FF2B5EF4-FFF2-40B4-BE49-F238E27FC236}">
                <a16:creationId xmlns:a16="http://schemas.microsoft.com/office/drawing/2014/main" id="{6A67CEEF-0D49-C997-809E-6CB6367A4F3C}"/>
              </a:ext>
            </a:extLst>
          </p:cNvPr>
          <p:cNvSpPr>
            <a:spLocks noGrp="1"/>
          </p:cNvSpPr>
          <p:nvPr>
            <p:ph sz="half" idx="2"/>
          </p:nvPr>
        </p:nvSpPr>
        <p:spPr/>
        <p:txBody>
          <a:bodyPr>
            <a:normAutofit lnSpcReduction="10000"/>
          </a:bodyPr>
          <a:lstStyle/>
          <a:p>
            <a:pPr algn="just"/>
            <a:r>
              <a:rPr lang="en-US" sz="2400" dirty="0">
                <a:solidFill>
                  <a:schemeClr val="accent2"/>
                </a:solidFill>
              </a:rPr>
              <a:t>Regulatory Compliance: </a:t>
            </a:r>
            <a:r>
              <a:rPr lang="en-US" sz="2400" dirty="0"/>
              <a:t>Navigating the complex landscape of data protection regulations, such as GDPR and other local laws, is essential to ensure legal compliance.</a:t>
            </a:r>
          </a:p>
          <a:p>
            <a:pPr algn="just"/>
            <a:r>
              <a:rPr lang="en-US" sz="2400" b="1" dirty="0">
                <a:solidFill>
                  <a:schemeClr val="accent2"/>
                </a:solidFill>
              </a:rPr>
              <a:t>Security Measures:</a:t>
            </a:r>
            <a:r>
              <a:rPr lang="en-US" sz="2400" dirty="0">
                <a:solidFill>
                  <a:schemeClr val="accent2"/>
                </a:solidFill>
              </a:rPr>
              <a:t> </a:t>
            </a:r>
            <a:r>
              <a:rPr lang="en-US" sz="2400" dirty="0"/>
              <a:t>Implementing robust security measures to protect data from unauthorized access and cyber threats is a significant challenge.</a:t>
            </a:r>
          </a:p>
          <a:p>
            <a:pPr algn="just"/>
            <a:r>
              <a:rPr lang="en-US" sz="2400" b="1" dirty="0">
                <a:solidFill>
                  <a:schemeClr val="accent2"/>
                </a:solidFill>
              </a:rPr>
              <a:t>Ethical Use of Data:</a:t>
            </a:r>
            <a:r>
              <a:rPr lang="en-US" sz="2400" dirty="0">
                <a:solidFill>
                  <a:schemeClr val="accent2"/>
                </a:solidFill>
              </a:rPr>
              <a:t> </a:t>
            </a:r>
            <a:r>
              <a:rPr lang="en-US" sz="2400" dirty="0"/>
              <a:t>data is used ethically, without discrimination or bias, and is critical to maintaining the integrity of AI systems.</a:t>
            </a:r>
          </a:p>
        </p:txBody>
      </p:sp>
      <p:sp>
        <p:nvSpPr>
          <p:cNvPr id="4" name="Title 3">
            <a:extLst>
              <a:ext uri="{FF2B5EF4-FFF2-40B4-BE49-F238E27FC236}">
                <a16:creationId xmlns:a16="http://schemas.microsoft.com/office/drawing/2014/main" id="{28C2D60C-9E2C-B5BE-EF13-252CC804A0E2}"/>
              </a:ext>
            </a:extLst>
          </p:cNvPr>
          <p:cNvSpPr>
            <a:spLocks noGrp="1"/>
          </p:cNvSpPr>
          <p:nvPr>
            <p:ph type="title"/>
          </p:nvPr>
        </p:nvSpPr>
        <p:spPr/>
        <p:txBody>
          <a:bodyPr/>
          <a:lstStyle/>
          <a:p>
            <a:r>
              <a:rPr lang="en-US" dirty="0"/>
              <a:t>Data Privacy and Security</a:t>
            </a:r>
          </a:p>
        </p:txBody>
      </p:sp>
      <p:pic>
        <p:nvPicPr>
          <p:cNvPr id="7" name="Picture 6">
            <a:extLst>
              <a:ext uri="{FF2B5EF4-FFF2-40B4-BE49-F238E27FC236}">
                <a16:creationId xmlns:a16="http://schemas.microsoft.com/office/drawing/2014/main" id="{A5DE5B3B-141A-6007-7DC6-DE37989A1F15}"/>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34897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26251D-9C2A-C6F6-C83F-1B28E81246A2}"/>
              </a:ext>
            </a:extLst>
          </p:cNvPr>
          <p:cNvSpPr>
            <a:spLocks noGrp="1"/>
          </p:cNvSpPr>
          <p:nvPr>
            <p:ph sz="half" idx="1"/>
          </p:nvPr>
        </p:nvSpPr>
        <p:spPr/>
        <p:txBody>
          <a:bodyPr>
            <a:normAutofit/>
          </a:bodyPr>
          <a:lstStyle/>
          <a:p>
            <a:pPr algn="just"/>
            <a:r>
              <a:rPr lang="en-US" sz="2400" dirty="0"/>
              <a:t>AI models can inherit and amplify societal biases from training data.</a:t>
            </a:r>
          </a:p>
          <a:p>
            <a:pPr algn="just"/>
            <a:r>
              <a:rPr lang="en-US" sz="2400" dirty="0"/>
              <a:t>Risks of discrimination against underrepresented groups.</a:t>
            </a:r>
          </a:p>
          <a:p>
            <a:pPr algn="just"/>
            <a:r>
              <a:rPr lang="en-US" sz="2400" dirty="0"/>
              <a:t>Importance of diverse and representative data for AI training.</a:t>
            </a:r>
          </a:p>
          <a:p>
            <a:pPr algn="just"/>
            <a:r>
              <a:rPr lang="en-US" sz="2400" dirty="0"/>
              <a:t>Algorithmic auditing for bias detection and mitigation.</a:t>
            </a:r>
          </a:p>
          <a:p>
            <a:pPr algn="just"/>
            <a:r>
              <a:rPr lang="en-US" sz="2400" dirty="0"/>
              <a:t>Promoting inclusive AI development teams and processes.</a:t>
            </a:r>
          </a:p>
          <a:p>
            <a:pPr algn="just"/>
            <a:endParaRPr lang="en-US" sz="2400" dirty="0"/>
          </a:p>
        </p:txBody>
      </p:sp>
      <p:pic>
        <p:nvPicPr>
          <p:cNvPr id="12" name="Content Placeholder 11">
            <a:extLst>
              <a:ext uri="{FF2B5EF4-FFF2-40B4-BE49-F238E27FC236}">
                <a16:creationId xmlns:a16="http://schemas.microsoft.com/office/drawing/2014/main" id="{C5499CB5-68D0-8BAC-F0C9-F41C297DE6EF}"/>
              </a:ext>
            </a:extLst>
          </p:cNvPr>
          <p:cNvPicPr>
            <a:picLocks noGrp="1" noChangeAspect="1"/>
          </p:cNvPicPr>
          <p:nvPr>
            <p:ph sz="half" idx="2"/>
          </p:nvPr>
        </p:nvPicPr>
        <p:blipFill>
          <a:blip r:embed="rId3"/>
          <a:stretch>
            <a:fillRect/>
          </a:stretch>
        </p:blipFill>
        <p:spPr>
          <a:xfrm>
            <a:off x="6172200" y="2647601"/>
            <a:ext cx="5181600" cy="2707386"/>
          </a:xfrm>
        </p:spPr>
      </p:pic>
      <p:sp>
        <p:nvSpPr>
          <p:cNvPr id="2" name="Title 1">
            <a:extLst>
              <a:ext uri="{FF2B5EF4-FFF2-40B4-BE49-F238E27FC236}">
                <a16:creationId xmlns:a16="http://schemas.microsoft.com/office/drawing/2014/main" id="{96EB5269-C5C5-3ED8-0FE8-3ACAA43E376A}"/>
              </a:ext>
            </a:extLst>
          </p:cNvPr>
          <p:cNvSpPr>
            <a:spLocks noGrp="1"/>
          </p:cNvSpPr>
          <p:nvPr>
            <p:ph type="title"/>
          </p:nvPr>
        </p:nvSpPr>
        <p:spPr/>
        <p:txBody>
          <a:bodyPr/>
          <a:lstStyle/>
          <a:p>
            <a:r>
              <a:rPr lang="en-US" dirty="0"/>
              <a:t>Bias and Fairness in AI Algorithms</a:t>
            </a:r>
          </a:p>
        </p:txBody>
      </p:sp>
      <p:pic>
        <p:nvPicPr>
          <p:cNvPr id="4" name="Picture 3">
            <a:extLst>
              <a:ext uri="{FF2B5EF4-FFF2-40B4-BE49-F238E27FC236}">
                <a16:creationId xmlns:a16="http://schemas.microsoft.com/office/drawing/2014/main" id="{3BB5FBE8-E5E6-509E-B985-62A513BC4D91}"/>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232124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06352D-9B48-FE52-6C43-5F1370B391C8}"/>
              </a:ext>
            </a:extLst>
          </p:cNvPr>
          <p:cNvSpPr>
            <a:spLocks noGrp="1"/>
          </p:cNvSpPr>
          <p:nvPr>
            <p:ph sz="half" idx="1"/>
          </p:nvPr>
        </p:nvSpPr>
        <p:spPr/>
        <p:txBody>
          <a:bodyPr>
            <a:normAutofit lnSpcReduction="10000"/>
          </a:bodyPr>
          <a:lstStyle/>
          <a:p>
            <a:pPr algn="just"/>
            <a:r>
              <a:rPr lang="en-US" sz="2400" dirty="0"/>
              <a:t>Unequal access to AI technologies across different income levels </a:t>
            </a:r>
          </a:p>
          <a:p>
            <a:pPr lvl="1" algn="just">
              <a:buFont typeface="Arial" panose="020B0604020202020204" pitchFamily="34" charset="0"/>
              <a:buChar char="•"/>
            </a:pPr>
            <a:r>
              <a:rPr lang="en-US" sz="2200" dirty="0"/>
              <a:t>Cost of AI solutions may limit adoption for low-income communities. The digital divide exacerbates existing socioeconomic gaps.</a:t>
            </a:r>
          </a:p>
          <a:p>
            <a:r>
              <a:rPr lang="en-US" sz="2400" dirty="0"/>
              <a:t>Differential impact of AI-driven job displacement</a:t>
            </a:r>
          </a:p>
          <a:p>
            <a:pPr lvl="1">
              <a:buFont typeface="Arial" panose="020B0604020202020204" pitchFamily="34" charset="0"/>
              <a:buChar char="•"/>
            </a:pPr>
            <a:r>
              <a:rPr lang="en-US" sz="2200" dirty="0"/>
              <a:t>Risk of disproportionate job losses for specific sectors/workers. Need for reskilling and economic transition support programs</a:t>
            </a:r>
          </a:p>
          <a:p>
            <a:endParaRPr lang="en-US" dirty="0"/>
          </a:p>
        </p:txBody>
      </p:sp>
      <p:sp>
        <p:nvSpPr>
          <p:cNvPr id="6" name="Content Placeholder 5">
            <a:extLst>
              <a:ext uri="{FF2B5EF4-FFF2-40B4-BE49-F238E27FC236}">
                <a16:creationId xmlns:a16="http://schemas.microsoft.com/office/drawing/2014/main" id="{FA4E4758-40A3-3557-1B90-37A2215FBB98}"/>
              </a:ext>
            </a:extLst>
          </p:cNvPr>
          <p:cNvSpPr>
            <a:spLocks noGrp="1"/>
          </p:cNvSpPr>
          <p:nvPr>
            <p:ph sz="half" idx="2"/>
          </p:nvPr>
        </p:nvSpPr>
        <p:spPr/>
        <p:txBody>
          <a:bodyPr/>
          <a:lstStyle/>
          <a:p>
            <a:pPr algn="just"/>
            <a:r>
              <a:rPr lang="en-US" sz="2400" dirty="0"/>
              <a:t>Lack of representation in AI development</a:t>
            </a:r>
          </a:p>
          <a:p>
            <a:pPr lvl="1">
              <a:buFont typeface="Arial" panose="020B0604020202020204" pitchFamily="34" charset="0"/>
              <a:buChar char="•"/>
            </a:pPr>
            <a:r>
              <a:rPr lang="en-US" sz="2200" dirty="0"/>
              <a:t>Underrepresented groups</a:t>
            </a:r>
          </a:p>
          <a:p>
            <a:pPr algn="just"/>
            <a:r>
              <a:rPr lang="en-US" sz="2400" dirty="0"/>
              <a:t>Uneven distribution of AI-enabled services and opportunities</a:t>
            </a:r>
          </a:p>
          <a:p>
            <a:pPr lvl="1" algn="just">
              <a:buFont typeface="Arial" panose="020B0604020202020204" pitchFamily="34" charset="0"/>
              <a:buChar char="•"/>
            </a:pPr>
            <a:r>
              <a:rPr lang="en-US" sz="2400" dirty="0"/>
              <a:t>Urban-rural divide </a:t>
            </a:r>
          </a:p>
          <a:p>
            <a:pPr algn="just"/>
            <a:r>
              <a:rPr lang="en-US" sz="2400" dirty="0"/>
              <a:t>Resource Allocation</a:t>
            </a:r>
          </a:p>
          <a:p>
            <a:pPr lvl="1" algn="just">
              <a:buFont typeface="Arial" panose="020B0604020202020204" pitchFamily="34" charset="0"/>
              <a:buChar char="•"/>
            </a:pPr>
            <a:r>
              <a:rPr lang="en-US" sz="2400" dirty="0"/>
              <a:t>AI-driven resource allocation systems may unintentionally favor well-off communities if not carefully designed and monitored.</a:t>
            </a:r>
          </a:p>
        </p:txBody>
      </p:sp>
      <p:sp>
        <p:nvSpPr>
          <p:cNvPr id="2" name="Title 1">
            <a:extLst>
              <a:ext uri="{FF2B5EF4-FFF2-40B4-BE49-F238E27FC236}">
                <a16:creationId xmlns:a16="http://schemas.microsoft.com/office/drawing/2014/main" id="{E8EF964D-3901-B858-5996-66BD0E657C94}"/>
              </a:ext>
            </a:extLst>
          </p:cNvPr>
          <p:cNvSpPr>
            <a:spLocks noGrp="1"/>
          </p:cNvSpPr>
          <p:nvPr>
            <p:ph type="title"/>
          </p:nvPr>
        </p:nvSpPr>
        <p:spPr/>
        <p:txBody>
          <a:bodyPr/>
          <a:lstStyle/>
          <a:p>
            <a:r>
              <a:rPr lang="en-US" dirty="0"/>
              <a:t>Socio-Economic Disparities</a:t>
            </a:r>
          </a:p>
        </p:txBody>
      </p:sp>
      <p:pic>
        <p:nvPicPr>
          <p:cNvPr id="4" name="Picture 3">
            <a:extLst>
              <a:ext uri="{FF2B5EF4-FFF2-40B4-BE49-F238E27FC236}">
                <a16:creationId xmlns:a16="http://schemas.microsoft.com/office/drawing/2014/main" id="{4BBB1BC5-2B9E-8C18-105E-CD6D80D78FF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960577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46EE175-9A3B-8257-D42D-99BBADCBFD01}"/>
              </a:ext>
            </a:extLst>
          </p:cNvPr>
          <p:cNvSpPr>
            <a:spLocks noGrp="1"/>
          </p:cNvSpPr>
          <p:nvPr>
            <p:ph sz="half" idx="1"/>
          </p:nvPr>
        </p:nvSpPr>
        <p:spPr/>
        <p:txBody>
          <a:bodyPr>
            <a:normAutofit/>
          </a:bodyPr>
          <a:lstStyle/>
          <a:p>
            <a:pPr marL="0" indent="0" algn="ctr">
              <a:buNone/>
            </a:pPr>
            <a:r>
              <a:rPr lang="en-US" sz="2400" dirty="0">
                <a:solidFill>
                  <a:schemeClr val="accent2"/>
                </a:solidFill>
              </a:rPr>
              <a:t>Current Regulations</a:t>
            </a:r>
          </a:p>
          <a:p>
            <a:pPr algn="just">
              <a:buFont typeface="Arial" panose="020B0604020202020204" pitchFamily="34" charset="0"/>
              <a:buChar char="•"/>
            </a:pPr>
            <a:r>
              <a:rPr lang="en-US" sz="2400" dirty="0"/>
              <a:t>Limited existing AI-specific regulations globally and in Tanzania.</a:t>
            </a:r>
          </a:p>
          <a:p>
            <a:pPr algn="just">
              <a:buFont typeface="Arial" panose="020B0604020202020204" pitchFamily="34" charset="0"/>
              <a:buChar char="•"/>
            </a:pPr>
            <a:r>
              <a:rPr lang="en-US" sz="2400" dirty="0"/>
              <a:t>Data protection laws (e.g. data privacy, cybersecurity) applicable to AI systems.</a:t>
            </a:r>
          </a:p>
          <a:p>
            <a:pPr algn="just">
              <a:buFont typeface="Arial" panose="020B0604020202020204" pitchFamily="34" charset="0"/>
              <a:buChar char="•"/>
            </a:pPr>
            <a:r>
              <a:rPr lang="en-US" sz="2400" dirty="0"/>
              <a:t>Sectoral regulations for certain AI use cases (e.g. healthcare, transportation)</a:t>
            </a:r>
          </a:p>
          <a:p>
            <a:pPr algn="just"/>
            <a:endParaRPr lang="en-US" sz="2400" dirty="0"/>
          </a:p>
        </p:txBody>
      </p:sp>
      <p:sp>
        <p:nvSpPr>
          <p:cNvPr id="8" name="Content Placeholder 7">
            <a:extLst>
              <a:ext uri="{FF2B5EF4-FFF2-40B4-BE49-F238E27FC236}">
                <a16:creationId xmlns:a16="http://schemas.microsoft.com/office/drawing/2014/main" id="{2B26BE96-7F2D-5248-D9BB-3B22C49733C7}"/>
              </a:ext>
            </a:extLst>
          </p:cNvPr>
          <p:cNvSpPr>
            <a:spLocks noGrp="1"/>
          </p:cNvSpPr>
          <p:nvPr>
            <p:ph sz="half" idx="2"/>
          </p:nvPr>
        </p:nvSpPr>
        <p:spPr/>
        <p:txBody>
          <a:bodyPr/>
          <a:lstStyle/>
          <a:p>
            <a:pPr marL="0" indent="0" algn="ctr">
              <a:buNone/>
            </a:pPr>
            <a:r>
              <a:rPr lang="en-US" sz="2400" dirty="0">
                <a:solidFill>
                  <a:schemeClr val="accent2"/>
                </a:solidFill>
              </a:rPr>
              <a:t>Needed Regulations</a:t>
            </a:r>
          </a:p>
          <a:p>
            <a:pPr algn="just">
              <a:buFont typeface="Arial" panose="020B0604020202020204" pitchFamily="34" charset="0"/>
              <a:buChar char="•"/>
            </a:pPr>
            <a:r>
              <a:rPr lang="en-US" sz="2400" dirty="0"/>
              <a:t>Comprehensive national AI governance framework and strategy</a:t>
            </a:r>
          </a:p>
          <a:p>
            <a:pPr algn="just">
              <a:buFont typeface="Arial" panose="020B0604020202020204" pitchFamily="34" charset="0"/>
              <a:buChar char="•"/>
            </a:pPr>
            <a:r>
              <a:rPr lang="en-US" sz="2400" dirty="0"/>
              <a:t>Legislation for algorithmic accountability and transparency</a:t>
            </a:r>
          </a:p>
          <a:p>
            <a:pPr algn="just">
              <a:buFont typeface="Arial" panose="020B0604020202020204" pitchFamily="34" charset="0"/>
              <a:buChar char="•"/>
            </a:pPr>
            <a:r>
              <a:rPr lang="en-US" sz="2400" dirty="0"/>
              <a:t>Ethical guidelines and standards for AI development and deployment</a:t>
            </a:r>
          </a:p>
          <a:p>
            <a:pPr algn="just">
              <a:buFont typeface="Arial" panose="020B0604020202020204" pitchFamily="34" charset="0"/>
              <a:buChar char="•"/>
            </a:pPr>
            <a:r>
              <a:rPr lang="en-US" sz="2400" dirty="0"/>
              <a:t>Legal frameworks for AI intellectual property and liability</a:t>
            </a:r>
          </a:p>
          <a:p>
            <a:pPr algn="just">
              <a:buFont typeface="Arial" panose="020B0604020202020204" pitchFamily="34" charset="0"/>
              <a:buChar char="•"/>
            </a:pPr>
            <a:r>
              <a:rPr lang="en-US" sz="2400" dirty="0"/>
              <a:t>Cross-border data sharing and interoperability standards</a:t>
            </a:r>
          </a:p>
          <a:p>
            <a:pPr marL="0" indent="0">
              <a:buNone/>
            </a:pPr>
            <a:endParaRPr lang="en-US" dirty="0"/>
          </a:p>
        </p:txBody>
      </p:sp>
      <p:sp>
        <p:nvSpPr>
          <p:cNvPr id="2" name="Title 1">
            <a:extLst>
              <a:ext uri="{FF2B5EF4-FFF2-40B4-BE49-F238E27FC236}">
                <a16:creationId xmlns:a16="http://schemas.microsoft.com/office/drawing/2014/main" id="{82143DFC-ED21-C045-2EA0-7514B7E9A93F}"/>
              </a:ext>
            </a:extLst>
          </p:cNvPr>
          <p:cNvSpPr>
            <a:spLocks noGrp="1"/>
          </p:cNvSpPr>
          <p:nvPr>
            <p:ph type="title"/>
          </p:nvPr>
        </p:nvSpPr>
        <p:spPr/>
        <p:txBody>
          <a:bodyPr/>
          <a:lstStyle/>
          <a:p>
            <a:r>
              <a:rPr lang="en-US" dirty="0"/>
              <a:t>Regulatory and Legal Frameworks</a:t>
            </a:r>
          </a:p>
        </p:txBody>
      </p:sp>
      <p:pic>
        <p:nvPicPr>
          <p:cNvPr id="6" name="Picture 5">
            <a:extLst>
              <a:ext uri="{FF2B5EF4-FFF2-40B4-BE49-F238E27FC236}">
                <a16:creationId xmlns:a16="http://schemas.microsoft.com/office/drawing/2014/main" id="{A05DF55B-1844-1CF3-1695-A6E2B3D5E33F}"/>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539738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46EE175-9A3B-8257-D42D-99BBADCBFD01}"/>
              </a:ext>
            </a:extLst>
          </p:cNvPr>
          <p:cNvSpPr>
            <a:spLocks noGrp="1"/>
          </p:cNvSpPr>
          <p:nvPr>
            <p:ph sz="half" idx="1"/>
          </p:nvPr>
        </p:nvSpPr>
        <p:spPr/>
        <p:txBody>
          <a:bodyPr>
            <a:normAutofit/>
          </a:bodyPr>
          <a:lstStyle/>
          <a:p>
            <a:pPr marL="0" indent="0" algn="ctr">
              <a:buNone/>
            </a:pPr>
            <a:r>
              <a:rPr lang="en-US" sz="2400" dirty="0">
                <a:solidFill>
                  <a:schemeClr val="accent2"/>
                </a:solidFill>
              </a:rPr>
              <a:t>Regulatory Challenges</a:t>
            </a:r>
          </a:p>
          <a:p>
            <a:pPr algn="just">
              <a:buFont typeface="Arial" panose="020B0604020202020204" pitchFamily="34" charset="0"/>
              <a:buChar char="•"/>
            </a:pPr>
            <a:r>
              <a:rPr lang="en-US" sz="2400" dirty="0"/>
              <a:t>Striking the balance between promoting innovation and public interest</a:t>
            </a:r>
          </a:p>
          <a:p>
            <a:pPr algn="just">
              <a:buFont typeface="Arial" panose="020B0604020202020204" pitchFamily="34" charset="0"/>
              <a:buChar char="•"/>
            </a:pPr>
            <a:r>
              <a:rPr lang="en-US" sz="2400" dirty="0"/>
              <a:t>Keeping pace with rapidly evolving AI technologies and use cases</a:t>
            </a:r>
          </a:p>
          <a:p>
            <a:pPr algn="just">
              <a:buFont typeface="Arial" panose="020B0604020202020204" pitchFamily="34" charset="0"/>
              <a:buChar char="•"/>
            </a:pPr>
            <a:r>
              <a:rPr lang="en-US" sz="2400" dirty="0"/>
              <a:t>Harmonizing international AI governance norms and best practices</a:t>
            </a:r>
          </a:p>
          <a:p>
            <a:pPr algn="just">
              <a:buFont typeface="Arial" panose="020B0604020202020204" pitchFamily="34" charset="0"/>
              <a:buChar char="•"/>
            </a:pPr>
            <a:r>
              <a:rPr lang="en-US" sz="2400" dirty="0"/>
              <a:t>Building regulatory expertise and capacity for AI oversight</a:t>
            </a:r>
          </a:p>
          <a:p>
            <a:pPr algn="just"/>
            <a:endParaRPr lang="en-US" sz="2400" dirty="0"/>
          </a:p>
        </p:txBody>
      </p:sp>
      <p:sp>
        <p:nvSpPr>
          <p:cNvPr id="8" name="Content Placeholder 7">
            <a:extLst>
              <a:ext uri="{FF2B5EF4-FFF2-40B4-BE49-F238E27FC236}">
                <a16:creationId xmlns:a16="http://schemas.microsoft.com/office/drawing/2014/main" id="{2B26BE96-7F2D-5248-D9BB-3B22C49733C7}"/>
              </a:ext>
            </a:extLst>
          </p:cNvPr>
          <p:cNvSpPr>
            <a:spLocks noGrp="1"/>
          </p:cNvSpPr>
          <p:nvPr>
            <p:ph sz="half" idx="2"/>
          </p:nvPr>
        </p:nvSpPr>
        <p:spPr/>
        <p:txBody>
          <a:bodyPr/>
          <a:lstStyle/>
          <a:p>
            <a:pPr marL="0" indent="0" algn="ctr">
              <a:buNone/>
            </a:pPr>
            <a:r>
              <a:rPr lang="en-US" sz="2400" dirty="0">
                <a:solidFill>
                  <a:schemeClr val="accent2"/>
                </a:solidFill>
              </a:rPr>
              <a:t>Key Considerations</a:t>
            </a:r>
          </a:p>
          <a:p>
            <a:pPr algn="just">
              <a:buFont typeface="Arial" panose="020B0604020202020204" pitchFamily="34" charset="0"/>
              <a:buChar char="•"/>
            </a:pPr>
            <a:r>
              <a:rPr lang="en-US" sz="2400" dirty="0"/>
              <a:t>Multi-stakeholder collaboration (government, industry, civil society)</a:t>
            </a:r>
          </a:p>
          <a:p>
            <a:pPr algn="just">
              <a:buFont typeface="Arial" panose="020B0604020202020204" pitchFamily="34" charset="0"/>
              <a:buChar char="•"/>
            </a:pPr>
            <a:r>
              <a:rPr lang="en-US" sz="2400" dirty="0"/>
              <a:t>Risk-based and flexible regulatory approaches</a:t>
            </a:r>
          </a:p>
          <a:p>
            <a:pPr algn="just">
              <a:buFont typeface="Arial" panose="020B0604020202020204" pitchFamily="34" charset="0"/>
              <a:buChar char="•"/>
            </a:pPr>
            <a:r>
              <a:rPr lang="en-US" sz="2400" dirty="0"/>
              <a:t>Promoting public awareness, trust, and adoption of AI solutions</a:t>
            </a:r>
          </a:p>
          <a:p>
            <a:pPr algn="just">
              <a:buFont typeface="Arial" panose="020B0604020202020204" pitchFamily="34" charset="0"/>
              <a:buChar char="•"/>
            </a:pPr>
            <a:r>
              <a:rPr lang="en-US" sz="2400" dirty="0"/>
              <a:t>Continuous monitoring and updating of regulations</a:t>
            </a:r>
          </a:p>
          <a:p>
            <a:pPr marL="0" indent="0">
              <a:buNone/>
            </a:pPr>
            <a:endParaRPr lang="en-US" dirty="0"/>
          </a:p>
        </p:txBody>
      </p:sp>
      <p:sp>
        <p:nvSpPr>
          <p:cNvPr id="2" name="Title 1">
            <a:extLst>
              <a:ext uri="{FF2B5EF4-FFF2-40B4-BE49-F238E27FC236}">
                <a16:creationId xmlns:a16="http://schemas.microsoft.com/office/drawing/2014/main" id="{82143DFC-ED21-C045-2EA0-7514B7E9A93F}"/>
              </a:ext>
            </a:extLst>
          </p:cNvPr>
          <p:cNvSpPr>
            <a:spLocks noGrp="1"/>
          </p:cNvSpPr>
          <p:nvPr>
            <p:ph type="title"/>
          </p:nvPr>
        </p:nvSpPr>
        <p:spPr/>
        <p:txBody>
          <a:bodyPr/>
          <a:lstStyle/>
          <a:p>
            <a:r>
              <a:rPr lang="en-US" dirty="0"/>
              <a:t>Regulatory and Legal Frameworks</a:t>
            </a:r>
          </a:p>
        </p:txBody>
      </p:sp>
      <p:pic>
        <p:nvPicPr>
          <p:cNvPr id="6" name="Picture 5">
            <a:extLst>
              <a:ext uri="{FF2B5EF4-FFF2-40B4-BE49-F238E27FC236}">
                <a16:creationId xmlns:a16="http://schemas.microsoft.com/office/drawing/2014/main" id="{A05DF55B-1844-1CF3-1695-A6E2B3D5E33F}"/>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149609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CB0A07-BF3E-39B9-7AA8-E0A67EFB6446}"/>
              </a:ext>
            </a:extLst>
          </p:cNvPr>
          <p:cNvSpPr>
            <a:spLocks noGrp="1"/>
          </p:cNvSpPr>
          <p:nvPr>
            <p:ph type="title"/>
          </p:nvPr>
        </p:nvSpPr>
        <p:spPr/>
        <p:txBody>
          <a:bodyPr/>
          <a:lstStyle/>
          <a:p>
            <a:r>
              <a:rPr lang="en-US" dirty="0"/>
              <a:t>Strategies for Advancing AI in Tanzania</a:t>
            </a:r>
          </a:p>
        </p:txBody>
      </p:sp>
      <p:sp>
        <p:nvSpPr>
          <p:cNvPr id="5" name="Text Placeholder 4">
            <a:extLst>
              <a:ext uri="{FF2B5EF4-FFF2-40B4-BE49-F238E27FC236}">
                <a16:creationId xmlns:a16="http://schemas.microsoft.com/office/drawing/2014/main" id="{D11AA253-197A-9B43-9DD3-2416A73726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9512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E115F4-BE76-68E8-6B23-0A0DA010D480}"/>
              </a:ext>
            </a:extLst>
          </p:cNvPr>
          <p:cNvSpPr>
            <a:spLocks noGrp="1"/>
          </p:cNvSpPr>
          <p:nvPr>
            <p:ph sz="half" idx="1"/>
          </p:nvPr>
        </p:nvSpPr>
        <p:spPr/>
        <p:txBody>
          <a:bodyPr>
            <a:normAutofit/>
          </a:bodyPr>
          <a:lstStyle/>
          <a:p>
            <a:pPr algn="just"/>
            <a:r>
              <a:rPr lang="en-US" sz="2400" b="1" dirty="0">
                <a:solidFill>
                  <a:schemeClr val="accent2"/>
                </a:solidFill>
              </a:rPr>
              <a:t>Curriculum Development: </a:t>
            </a:r>
            <a:r>
              <a:rPr lang="en-US" sz="2400" dirty="0"/>
              <a:t>Integrate AI and data science into the national education curriculum at all levels.</a:t>
            </a:r>
          </a:p>
          <a:p>
            <a:pPr algn="just"/>
            <a:endParaRPr lang="en-US" sz="2400" dirty="0"/>
          </a:p>
          <a:p>
            <a:pPr algn="just"/>
            <a:r>
              <a:rPr lang="en-US" sz="2400" b="1" dirty="0">
                <a:solidFill>
                  <a:schemeClr val="accent2"/>
                </a:solidFill>
              </a:rPr>
              <a:t>Teacher Training: </a:t>
            </a:r>
            <a:r>
              <a:rPr lang="en-US" sz="2400" dirty="0"/>
              <a:t>Provide specialized training for educators to teach AI concepts effectively.</a:t>
            </a:r>
          </a:p>
          <a:p>
            <a:pPr algn="just"/>
            <a:endParaRPr lang="en-US" sz="2400" dirty="0"/>
          </a:p>
          <a:p>
            <a:pPr algn="just"/>
            <a:r>
              <a:rPr lang="en-US" sz="2400" b="1" dirty="0">
                <a:solidFill>
                  <a:schemeClr val="accent2"/>
                </a:solidFill>
              </a:rPr>
              <a:t>Scholarships and Grants: </a:t>
            </a:r>
            <a:r>
              <a:rPr lang="en-US" sz="2400" dirty="0"/>
              <a:t>Offer scholarships and grants to students pursuing AI-related studies.</a:t>
            </a:r>
          </a:p>
        </p:txBody>
      </p:sp>
      <p:sp>
        <p:nvSpPr>
          <p:cNvPr id="6" name="Content Placeholder 5">
            <a:extLst>
              <a:ext uri="{FF2B5EF4-FFF2-40B4-BE49-F238E27FC236}">
                <a16:creationId xmlns:a16="http://schemas.microsoft.com/office/drawing/2014/main" id="{320462D2-57FF-CFD5-3EAD-6DD4FC88514E}"/>
              </a:ext>
            </a:extLst>
          </p:cNvPr>
          <p:cNvSpPr>
            <a:spLocks noGrp="1"/>
          </p:cNvSpPr>
          <p:nvPr>
            <p:ph sz="half" idx="2"/>
          </p:nvPr>
        </p:nvSpPr>
        <p:spPr/>
        <p:txBody>
          <a:bodyPr>
            <a:normAutofit lnSpcReduction="10000"/>
          </a:bodyPr>
          <a:lstStyle/>
          <a:p>
            <a:pPr algn="just"/>
            <a:r>
              <a:rPr lang="en-US" sz="2400" b="1" dirty="0">
                <a:solidFill>
                  <a:schemeClr val="accent2"/>
                </a:solidFill>
              </a:rPr>
              <a:t>Online Courses and Resources: </a:t>
            </a:r>
            <a:r>
              <a:rPr lang="en-US" sz="2400" dirty="0"/>
              <a:t>Promote access to online courses and educational resources on AI.</a:t>
            </a:r>
          </a:p>
          <a:p>
            <a:pPr algn="just"/>
            <a:r>
              <a:rPr lang="en-US" sz="2400" b="1" dirty="0">
                <a:solidFill>
                  <a:schemeClr val="accent2"/>
                </a:solidFill>
              </a:rPr>
              <a:t>Workshops and Seminars: </a:t>
            </a:r>
            <a:r>
              <a:rPr lang="en-US" sz="2400" dirty="0"/>
              <a:t>Organize workshops and seminars to raise awareness and build skills in AI among students and professionals.</a:t>
            </a:r>
          </a:p>
          <a:p>
            <a:pPr algn="just"/>
            <a:endParaRPr lang="en-US" sz="2400" dirty="0"/>
          </a:p>
          <a:p>
            <a:pPr algn="just"/>
            <a:r>
              <a:rPr lang="en-US" sz="2400" b="1" dirty="0">
                <a:solidFill>
                  <a:schemeClr val="accent2"/>
                </a:solidFill>
              </a:rPr>
              <a:t>Industry Partnerships: </a:t>
            </a:r>
            <a:r>
              <a:rPr lang="en-US" sz="2400" dirty="0"/>
              <a:t>Collaborate with industry leaders to provide practical training and internship opportunities.</a:t>
            </a:r>
          </a:p>
        </p:txBody>
      </p:sp>
      <p:sp>
        <p:nvSpPr>
          <p:cNvPr id="2" name="Title 1">
            <a:extLst>
              <a:ext uri="{FF2B5EF4-FFF2-40B4-BE49-F238E27FC236}">
                <a16:creationId xmlns:a16="http://schemas.microsoft.com/office/drawing/2014/main" id="{F26EC9D9-91F1-1879-C438-9082D3038408}"/>
              </a:ext>
            </a:extLst>
          </p:cNvPr>
          <p:cNvSpPr>
            <a:spLocks noGrp="1"/>
          </p:cNvSpPr>
          <p:nvPr>
            <p:ph type="title"/>
          </p:nvPr>
        </p:nvSpPr>
        <p:spPr/>
        <p:txBody>
          <a:bodyPr/>
          <a:lstStyle/>
          <a:p>
            <a:r>
              <a:rPr lang="en-US" dirty="0"/>
              <a:t>Strengthening AI Education and Training</a:t>
            </a:r>
          </a:p>
        </p:txBody>
      </p:sp>
      <p:pic>
        <p:nvPicPr>
          <p:cNvPr id="4" name="Picture 3">
            <a:extLst>
              <a:ext uri="{FF2B5EF4-FFF2-40B4-BE49-F238E27FC236}">
                <a16:creationId xmlns:a16="http://schemas.microsoft.com/office/drawing/2014/main" id="{8DF88376-E748-E40C-B50A-5558D3F7372E}"/>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000640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6B5A8CD-49EB-947C-D93A-E8A869D82F76}"/>
              </a:ext>
            </a:extLst>
          </p:cNvPr>
          <p:cNvSpPr>
            <a:spLocks noGrp="1"/>
          </p:cNvSpPr>
          <p:nvPr>
            <p:ph sz="half" idx="1"/>
          </p:nvPr>
        </p:nvSpPr>
        <p:spPr/>
        <p:txBody>
          <a:bodyPr>
            <a:normAutofit/>
          </a:bodyPr>
          <a:lstStyle/>
          <a:p>
            <a:pPr algn="just"/>
            <a:r>
              <a:rPr lang="en-US" sz="2400" dirty="0">
                <a:solidFill>
                  <a:schemeClr val="accent2"/>
                </a:solidFill>
              </a:rPr>
              <a:t>Joint Research Initiatives: </a:t>
            </a:r>
            <a:r>
              <a:rPr lang="en-US" sz="2400" dirty="0"/>
              <a:t>Foster partnerships between academic institutions, government agencies, and private companies for AI research projects.</a:t>
            </a:r>
          </a:p>
          <a:p>
            <a:pPr algn="just"/>
            <a:r>
              <a:rPr lang="en-US" sz="2400" dirty="0">
                <a:solidFill>
                  <a:schemeClr val="accent2"/>
                </a:solidFill>
              </a:rPr>
              <a:t>Innovation Hubs: </a:t>
            </a:r>
            <a:r>
              <a:rPr lang="en-US" sz="2400" dirty="0"/>
              <a:t>Establish innovation hubs and incubators to support AI startups and entrepreneurs.</a:t>
            </a:r>
          </a:p>
          <a:p>
            <a:pPr algn="just"/>
            <a:r>
              <a:rPr lang="en-US" sz="2400" dirty="0">
                <a:solidFill>
                  <a:schemeClr val="accent2"/>
                </a:solidFill>
              </a:rPr>
              <a:t>Funding Opportunities: </a:t>
            </a:r>
            <a:r>
              <a:rPr lang="en-US" sz="2400" dirty="0"/>
              <a:t>Create programs encouraging private sector investment in AI projects.</a:t>
            </a:r>
          </a:p>
        </p:txBody>
      </p:sp>
      <p:sp>
        <p:nvSpPr>
          <p:cNvPr id="6" name="Content Placeholder 5">
            <a:extLst>
              <a:ext uri="{FF2B5EF4-FFF2-40B4-BE49-F238E27FC236}">
                <a16:creationId xmlns:a16="http://schemas.microsoft.com/office/drawing/2014/main" id="{D29D8502-4ECE-AF15-A13B-9B9D7F427CB1}"/>
              </a:ext>
            </a:extLst>
          </p:cNvPr>
          <p:cNvSpPr>
            <a:spLocks noGrp="1"/>
          </p:cNvSpPr>
          <p:nvPr>
            <p:ph sz="half" idx="2"/>
          </p:nvPr>
        </p:nvSpPr>
        <p:spPr/>
        <p:txBody>
          <a:bodyPr>
            <a:normAutofit/>
          </a:bodyPr>
          <a:lstStyle/>
          <a:p>
            <a:pPr algn="just"/>
            <a:r>
              <a:rPr lang="en-US" sz="2400" dirty="0">
                <a:solidFill>
                  <a:schemeClr val="accent2"/>
                </a:solidFill>
              </a:rPr>
              <a:t>Knowledge Sharing: </a:t>
            </a:r>
            <a:r>
              <a:rPr lang="en-US" sz="2400" dirty="0"/>
              <a:t>Facilitate knowledge sharing and best practice exchanges between public and private sectors.</a:t>
            </a:r>
          </a:p>
          <a:p>
            <a:pPr algn="just"/>
            <a:r>
              <a:rPr lang="en-US" sz="2400" dirty="0">
                <a:solidFill>
                  <a:schemeClr val="accent2"/>
                </a:solidFill>
              </a:rPr>
              <a:t>Pilot Projects: </a:t>
            </a:r>
            <a:r>
              <a:rPr lang="en-US" sz="2400" dirty="0"/>
              <a:t>Implement pilot projects to test and showcase AI applications in various industries.</a:t>
            </a:r>
          </a:p>
          <a:p>
            <a:pPr algn="just"/>
            <a:r>
              <a:rPr lang="en-US" sz="2400" dirty="0">
                <a:solidFill>
                  <a:schemeClr val="accent2"/>
                </a:solidFill>
              </a:rPr>
              <a:t>Mentorship Programs: </a:t>
            </a:r>
            <a:r>
              <a:rPr lang="en-US" sz="2400" dirty="0"/>
              <a:t>Develop mentorship programs where experienced AI professionals guide and support emerging talent.</a:t>
            </a:r>
          </a:p>
        </p:txBody>
      </p:sp>
      <p:sp>
        <p:nvSpPr>
          <p:cNvPr id="2" name="Title 1">
            <a:extLst>
              <a:ext uri="{FF2B5EF4-FFF2-40B4-BE49-F238E27FC236}">
                <a16:creationId xmlns:a16="http://schemas.microsoft.com/office/drawing/2014/main" id="{49CAC69B-DB19-8E4B-DD2B-D3DAF40669E9}"/>
              </a:ext>
            </a:extLst>
          </p:cNvPr>
          <p:cNvSpPr>
            <a:spLocks noGrp="1"/>
          </p:cNvSpPr>
          <p:nvPr>
            <p:ph type="title"/>
          </p:nvPr>
        </p:nvSpPr>
        <p:spPr/>
        <p:txBody>
          <a:bodyPr/>
          <a:lstStyle/>
          <a:p>
            <a:r>
              <a:rPr lang="en-US" dirty="0"/>
              <a:t>Encouraging Public-Private Partnerships</a:t>
            </a:r>
          </a:p>
        </p:txBody>
      </p:sp>
      <p:pic>
        <p:nvPicPr>
          <p:cNvPr id="4" name="Picture 3">
            <a:extLst>
              <a:ext uri="{FF2B5EF4-FFF2-40B4-BE49-F238E27FC236}">
                <a16:creationId xmlns:a16="http://schemas.microsoft.com/office/drawing/2014/main" id="{03C13EAA-DE0A-B9D5-0FA5-A1D253B8EB83}"/>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4161808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B0B4BAA-3EDE-1E64-6C1B-F89396202E75}"/>
              </a:ext>
            </a:extLst>
          </p:cNvPr>
          <p:cNvSpPr>
            <a:spLocks noGrp="1"/>
          </p:cNvSpPr>
          <p:nvPr>
            <p:ph sz="half" idx="1"/>
          </p:nvPr>
        </p:nvSpPr>
        <p:spPr/>
        <p:txBody>
          <a:bodyPr>
            <a:normAutofit/>
          </a:bodyPr>
          <a:lstStyle/>
          <a:p>
            <a:pPr algn="just"/>
            <a:r>
              <a:rPr lang="en-US" sz="2400" dirty="0">
                <a:solidFill>
                  <a:schemeClr val="accent2"/>
                </a:solidFill>
              </a:rPr>
              <a:t>Government Funding: </a:t>
            </a:r>
            <a:r>
              <a:rPr lang="en-US" sz="2400" dirty="0"/>
              <a:t>Increase government funding for AI research and development initiatives.</a:t>
            </a:r>
          </a:p>
          <a:p>
            <a:pPr algn="just"/>
            <a:r>
              <a:rPr lang="en-US" sz="2400" dirty="0">
                <a:solidFill>
                  <a:schemeClr val="accent2"/>
                </a:solidFill>
              </a:rPr>
              <a:t>Infrastructure Development: </a:t>
            </a:r>
            <a:r>
              <a:rPr lang="en-US" sz="2400" dirty="0"/>
              <a:t>Invest in the necessary infrastructure, such as high-performance computing facilities and data centers.</a:t>
            </a:r>
          </a:p>
          <a:p>
            <a:pPr algn="just"/>
            <a:r>
              <a:rPr lang="en-US" sz="2400" dirty="0">
                <a:solidFill>
                  <a:schemeClr val="accent2"/>
                </a:solidFill>
              </a:rPr>
              <a:t>Grants and Scholarships: </a:t>
            </a:r>
            <a:r>
              <a:rPr lang="en-US" sz="2400" dirty="0"/>
              <a:t>Provide grants and scholarships for researchers and students in the AI field.</a:t>
            </a:r>
          </a:p>
        </p:txBody>
      </p:sp>
      <p:sp>
        <p:nvSpPr>
          <p:cNvPr id="6" name="Content Placeholder 5">
            <a:extLst>
              <a:ext uri="{FF2B5EF4-FFF2-40B4-BE49-F238E27FC236}">
                <a16:creationId xmlns:a16="http://schemas.microsoft.com/office/drawing/2014/main" id="{B3CDDD1A-EF58-8228-7399-48C4A4E45736}"/>
              </a:ext>
            </a:extLst>
          </p:cNvPr>
          <p:cNvSpPr>
            <a:spLocks noGrp="1"/>
          </p:cNvSpPr>
          <p:nvPr>
            <p:ph sz="half" idx="2"/>
          </p:nvPr>
        </p:nvSpPr>
        <p:spPr/>
        <p:txBody>
          <a:bodyPr>
            <a:normAutofit/>
          </a:bodyPr>
          <a:lstStyle/>
          <a:p>
            <a:pPr algn="just"/>
            <a:r>
              <a:rPr lang="en-US" sz="2400" dirty="0">
                <a:solidFill>
                  <a:schemeClr val="accent2"/>
                </a:solidFill>
              </a:rPr>
              <a:t>Collaborative Projects: </a:t>
            </a:r>
            <a:r>
              <a:rPr lang="en-US" sz="2400" dirty="0"/>
              <a:t>Encourage collaborative research projects between universities and industries.</a:t>
            </a:r>
          </a:p>
          <a:p>
            <a:pPr algn="just"/>
            <a:r>
              <a:rPr lang="en-US" sz="2400" dirty="0">
                <a:solidFill>
                  <a:schemeClr val="accent2"/>
                </a:solidFill>
              </a:rPr>
              <a:t>International Collaboration: </a:t>
            </a:r>
            <a:r>
              <a:rPr lang="en-US" sz="2400" dirty="0"/>
              <a:t>Partner with international organizations and institutions to leverage global expertise and resources.</a:t>
            </a:r>
          </a:p>
          <a:p>
            <a:pPr algn="just"/>
            <a:r>
              <a:rPr lang="en-US" sz="2400" dirty="0">
                <a:solidFill>
                  <a:schemeClr val="accent2"/>
                </a:solidFill>
              </a:rPr>
              <a:t>Research Institutions: </a:t>
            </a:r>
            <a:r>
              <a:rPr lang="en-US" sz="2400" dirty="0"/>
              <a:t>Establish and support AI research institutions and labs.</a:t>
            </a:r>
          </a:p>
          <a:p>
            <a:pPr algn="just"/>
            <a:endParaRPr lang="en-US" sz="2400" dirty="0"/>
          </a:p>
        </p:txBody>
      </p:sp>
      <p:sp>
        <p:nvSpPr>
          <p:cNvPr id="2" name="Title 1">
            <a:extLst>
              <a:ext uri="{FF2B5EF4-FFF2-40B4-BE49-F238E27FC236}">
                <a16:creationId xmlns:a16="http://schemas.microsoft.com/office/drawing/2014/main" id="{93CC51CE-52D4-F585-BB07-AB739AE5C8F4}"/>
              </a:ext>
            </a:extLst>
          </p:cNvPr>
          <p:cNvSpPr>
            <a:spLocks noGrp="1"/>
          </p:cNvSpPr>
          <p:nvPr>
            <p:ph type="title"/>
          </p:nvPr>
        </p:nvSpPr>
        <p:spPr/>
        <p:txBody>
          <a:bodyPr/>
          <a:lstStyle/>
          <a:p>
            <a:r>
              <a:rPr lang="en-US" dirty="0"/>
              <a:t>Investing in AI Research and Development</a:t>
            </a:r>
          </a:p>
        </p:txBody>
      </p:sp>
      <p:pic>
        <p:nvPicPr>
          <p:cNvPr id="4" name="Picture 3">
            <a:extLst>
              <a:ext uri="{FF2B5EF4-FFF2-40B4-BE49-F238E27FC236}">
                <a16:creationId xmlns:a16="http://schemas.microsoft.com/office/drawing/2014/main" id="{D1D1DDB6-C0C0-FA4D-E17F-5CC68AB3DF6C}"/>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97828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37ED1C-A11A-2FF9-2C66-CEB5F3DD1F36}"/>
              </a:ext>
            </a:extLst>
          </p:cNvPr>
          <p:cNvSpPr>
            <a:spLocks noGrp="1"/>
          </p:cNvSpPr>
          <p:nvPr>
            <p:ph sz="half" idx="1"/>
          </p:nvPr>
        </p:nvSpPr>
        <p:spPr/>
        <p:txBody>
          <a:bodyPr>
            <a:normAutofit/>
          </a:bodyPr>
          <a:lstStyle/>
          <a:p>
            <a:pPr marL="0" indent="0" algn="ctr">
              <a:buNone/>
            </a:pPr>
            <a:r>
              <a:rPr lang="en-US" sz="2400" dirty="0">
                <a:solidFill>
                  <a:schemeClr val="accent2"/>
                </a:solidFill>
              </a:rPr>
              <a:t>About </a:t>
            </a:r>
            <a:r>
              <a:rPr lang="en-US" sz="2400" dirty="0" err="1">
                <a:solidFill>
                  <a:schemeClr val="accent2"/>
                </a:solidFill>
              </a:rPr>
              <a:t>Sartify</a:t>
            </a:r>
            <a:r>
              <a:rPr lang="en-US" sz="2400" dirty="0">
                <a:solidFill>
                  <a:schemeClr val="accent2"/>
                </a:solidFill>
              </a:rPr>
              <a:t> LLC </a:t>
            </a:r>
          </a:p>
          <a:p>
            <a:pPr algn="just">
              <a:buFont typeface="Arial" panose="020B0604020202020204" pitchFamily="34" charset="0"/>
              <a:buChar char="•"/>
            </a:pPr>
            <a:r>
              <a:rPr lang="en-US" sz="2400" dirty="0"/>
              <a:t>A deep AI technology company specializing in consultation, research, and AI-powered products</a:t>
            </a:r>
          </a:p>
          <a:p>
            <a:pPr algn="just">
              <a:buFont typeface="Arial" panose="020B0604020202020204" pitchFamily="34" charset="0"/>
              <a:buChar char="•"/>
            </a:pPr>
            <a:r>
              <a:rPr lang="en-US" sz="2400" dirty="0"/>
              <a:t>Delivers customized AI decision-making solutions for enterprises and consumers</a:t>
            </a:r>
          </a:p>
          <a:p>
            <a:pPr algn="just">
              <a:buFont typeface="Arial" panose="020B0604020202020204" pitchFamily="34" charset="0"/>
              <a:buChar char="•"/>
            </a:pPr>
            <a:r>
              <a:rPr lang="en-US" sz="2400" dirty="0"/>
              <a:t>Helps clients enhance customer experience, increase efficiency, reduce costs, boost revenue, and drive exponential growth</a:t>
            </a:r>
          </a:p>
          <a:p>
            <a:endParaRPr lang="en-US" sz="2400" dirty="0"/>
          </a:p>
        </p:txBody>
      </p:sp>
      <p:sp>
        <p:nvSpPr>
          <p:cNvPr id="3" name="Content Placeholder 2">
            <a:extLst>
              <a:ext uri="{FF2B5EF4-FFF2-40B4-BE49-F238E27FC236}">
                <a16:creationId xmlns:a16="http://schemas.microsoft.com/office/drawing/2014/main" id="{30646557-1C08-24E8-DED5-B94BF1410D99}"/>
              </a:ext>
            </a:extLst>
          </p:cNvPr>
          <p:cNvSpPr>
            <a:spLocks noGrp="1"/>
          </p:cNvSpPr>
          <p:nvPr>
            <p:ph sz="half" idx="2"/>
          </p:nvPr>
        </p:nvSpPr>
        <p:spPr/>
        <p:txBody>
          <a:bodyPr>
            <a:normAutofit fontScale="92500" lnSpcReduction="20000"/>
          </a:bodyPr>
          <a:lstStyle/>
          <a:p>
            <a:pPr marL="0" indent="0" algn="ctr">
              <a:buNone/>
            </a:pPr>
            <a:r>
              <a:rPr lang="en-US" sz="2600" dirty="0">
                <a:solidFill>
                  <a:schemeClr val="accent2"/>
                </a:solidFill>
              </a:rPr>
              <a:t>Offerings </a:t>
            </a:r>
          </a:p>
          <a:p>
            <a:pPr algn="just">
              <a:buFont typeface="Arial" panose="020B0604020202020204" pitchFamily="34" charset="0"/>
              <a:buChar char="•"/>
            </a:pPr>
            <a:r>
              <a:rPr lang="en-US" sz="2600" dirty="0"/>
              <a:t>Custom ML/AI Engineering (Computer Vision, NLP, Recommender Systems, etc.)</a:t>
            </a:r>
          </a:p>
          <a:p>
            <a:pPr algn="just">
              <a:buFont typeface="Arial" panose="020B0604020202020204" pitchFamily="34" charset="0"/>
              <a:buChar char="•"/>
            </a:pPr>
            <a:r>
              <a:rPr lang="en-US" sz="2600" dirty="0"/>
              <a:t>Advanced Data Analytics (Business Insights, Predictive Modeling, BI Dashboards)</a:t>
            </a:r>
          </a:p>
          <a:p>
            <a:pPr algn="just">
              <a:buFont typeface="Arial" panose="020B0604020202020204" pitchFamily="34" charset="0"/>
              <a:buChar char="•"/>
            </a:pPr>
            <a:r>
              <a:rPr lang="en-US" sz="2600" dirty="0"/>
              <a:t>Data &amp; AI Strategy Consultation (Data Governance, AI Roadmap, Change Management)</a:t>
            </a:r>
          </a:p>
          <a:p>
            <a:pPr algn="just">
              <a:buFont typeface="Arial" panose="020B0604020202020204" pitchFamily="34" charset="0"/>
              <a:buChar char="•"/>
            </a:pPr>
            <a:r>
              <a:rPr lang="en-US" sz="2600" dirty="0"/>
              <a:t>AI Executive Training (Workshops, Business Opportunities, Talent Acquisition)</a:t>
            </a:r>
          </a:p>
          <a:p>
            <a:endParaRPr lang="en-US" dirty="0"/>
          </a:p>
        </p:txBody>
      </p:sp>
      <p:sp>
        <p:nvSpPr>
          <p:cNvPr id="4" name="Title 3">
            <a:extLst>
              <a:ext uri="{FF2B5EF4-FFF2-40B4-BE49-F238E27FC236}">
                <a16:creationId xmlns:a16="http://schemas.microsoft.com/office/drawing/2014/main" id="{8A4921BD-B766-569D-9E40-C39782FFDDCE}"/>
              </a:ext>
            </a:extLst>
          </p:cNvPr>
          <p:cNvSpPr>
            <a:spLocks noGrp="1"/>
          </p:cNvSpPr>
          <p:nvPr>
            <p:ph type="title"/>
          </p:nvPr>
        </p:nvSpPr>
        <p:spPr/>
        <p:txBody>
          <a:bodyPr/>
          <a:lstStyle/>
          <a:p>
            <a:pPr algn="ctr"/>
            <a:r>
              <a:rPr lang="en-GB" dirty="0"/>
              <a:t>About </a:t>
            </a:r>
            <a:r>
              <a:rPr lang="en-GB" dirty="0" err="1"/>
              <a:t>Sartify</a:t>
            </a:r>
            <a:endParaRPr lang="en-US" dirty="0"/>
          </a:p>
        </p:txBody>
      </p:sp>
      <p:pic>
        <p:nvPicPr>
          <p:cNvPr id="5" name="Picture 4">
            <a:extLst>
              <a:ext uri="{FF2B5EF4-FFF2-40B4-BE49-F238E27FC236}">
                <a16:creationId xmlns:a16="http://schemas.microsoft.com/office/drawing/2014/main" id="{999189DD-D976-D6DD-D6AF-655FDFEABF9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752284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CA77C5-CE90-F0C7-E554-CE2939E4EF60}"/>
              </a:ext>
            </a:extLst>
          </p:cNvPr>
          <p:cNvSpPr>
            <a:spLocks noGrp="1"/>
          </p:cNvSpPr>
          <p:nvPr>
            <p:ph sz="half" idx="1"/>
          </p:nvPr>
        </p:nvSpPr>
        <p:spPr/>
        <p:txBody>
          <a:bodyPr>
            <a:normAutofit/>
          </a:bodyPr>
          <a:lstStyle/>
          <a:p>
            <a:pPr algn="just"/>
            <a:r>
              <a:rPr lang="en-US" sz="2400" dirty="0">
                <a:solidFill>
                  <a:schemeClr val="accent2"/>
                </a:solidFill>
              </a:rPr>
              <a:t>Regulatory Framework: </a:t>
            </a:r>
            <a:r>
              <a:rPr lang="en-US" sz="2400" dirty="0"/>
              <a:t>Develop a comprehensive regulatory framework that addresses AI ethics, data privacy, and security.</a:t>
            </a:r>
          </a:p>
          <a:p>
            <a:pPr algn="just"/>
            <a:r>
              <a:rPr lang="en-US" sz="2400" dirty="0">
                <a:solidFill>
                  <a:schemeClr val="accent2"/>
                </a:solidFill>
              </a:rPr>
              <a:t>Standards and Guidelines: </a:t>
            </a:r>
            <a:r>
              <a:rPr lang="en-US" sz="2400" dirty="0"/>
              <a:t>Establish standards and guidelines for the development and deployment of AI technologies.</a:t>
            </a:r>
          </a:p>
          <a:p>
            <a:pPr algn="just"/>
            <a:r>
              <a:rPr lang="en-US" sz="2400" dirty="0">
                <a:solidFill>
                  <a:schemeClr val="accent2"/>
                </a:solidFill>
              </a:rPr>
              <a:t>Ethical AI Practices: </a:t>
            </a:r>
            <a:r>
              <a:rPr lang="en-US" sz="2400" dirty="0"/>
              <a:t>Promote ethical AI practices through policies that ensure fairness, transparency, and accountability.</a:t>
            </a:r>
          </a:p>
        </p:txBody>
      </p:sp>
      <p:sp>
        <p:nvSpPr>
          <p:cNvPr id="6" name="Content Placeholder 5">
            <a:extLst>
              <a:ext uri="{FF2B5EF4-FFF2-40B4-BE49-F238E27FC236}">
                <a16:creationId xmlns:a16="http://schemas.microsoft.com/office/drawing/2014/main" id="{289B13A3-9C09-EE2D-3C23-320B4F3615AC}"/>
              </a:ext>
            </a:extLst>
          </p:cNvPr>
          <p:cNvSpPr>
            <a:spLocks noGrp="1"/>
          </p:cNvSpPr>
          <p:nvPr>
            <p:ph sz="half" idx="2"/>
          </p:nvPr>
        </p:nvSpPr>
        <p:spPr/>
        <p:txBody>
          <a:bodyPr>
            <a:normAutofit/>
          </a:bodyPr>
          <a:lstStyle/>
          <a:p>
            <a:pPr algn="just"/>
            <a:r>
              <a:rPr lang="en-US" sz="2400" dirty="0">
                <a:solidFill>
                  <a:schemeClr val="accent2"/>
                </a:solidFill>
              </a:rPr>
              <a:t>Public Awareness: </a:t>
            </a:r>
            <a:r>
              <a:rPr lang="en-US" sz="2400" dirty="0"/>
              <a:t>Raise public awareness about the benefits and risks of AI through education and communication campaigns.</a:t>
            </a:r>
          </a:p>
          <a:p>
            <a:pPr algn="just"/>
            <a:r>
              <a:rPr lang="en-US" sz="2400" dirty="0">
                <a:solidFill>
                  <a:schemeClr val="accent2"/>
                </a:solidFill>
              </a:rPr>
              <a:t>Support for Innovation: </a:t>
            </a:r>
            <a:r>
              <a:rPr lang="en-US" sz="2400" dirty="0"/>
              <a:t>Implement policies that encourage innovation and reduce barriers to AI development.</a:t>
            </a:r>
          </a:p>
          <a:p>
            <a:pPr algn="just"/>
            <a:r>
              <a:rPr lang="en-US" sz="2400" dirty="0">
                <a:solidFill>
                  <a:schemeClr val="accent2"/>
                </a:solidFill>
              </a:rPr>
              <a:t>Monitoring and Evaluation: </a:t>
            </a:r>
            <a:r>
              <a:rPr lang="en-US" sz="2400" dirty="0"/>
              <a:t>Set up mechanisms for monitoring and evaluating the impact of AI policies and regulations.</a:t>
            </a:r>
          </a:p>
        </p:txBody>
      </p:sp>
      <p:sp>
        <p:nvSpPr>
          <p:cNvPr id="2" name="Title 1">
            <a:extLst>
              <a:ext uri="{FF2B5EF4-FFF2-40B4-BE49-F238E27FC236}">
                <a16:creationId xmlns:a16="http://schemas.microsoft.com/office/drawing/2014/main" id="{13585FBF-5C70-B7B8-5053-F5B1707459E3}"/>
              </a:ext>
            </a:extLst>
          </p:cNvPr>
          <p:cNvSpPr>
            <a:spLocks noGrp="1"/>
          </p:cNvSpPr>
          <p:nvPr>
            <p:ph type="title"/>
          </p:nvPr>
        </p:nvSpPr>
        <p:spPr/>
        <p:txBody>
          <a:bodyPr/>
          <a:lstStyle/>
          <a:p>
            <a:r>
              <a:rPr lang="en-US" dirty="0"/>
              <a:t>Creating Supportive Policies and Regulations</a:t>
            </a:r>
          </a:p>
        </p:txBody>
      </p:sp>
      <p:pic>
        <p:nvPicPr>
          <p:cNvPr id="4" name="Picture 3">
            <a:extLst>
              <a:ext uri="{FF2B5EF4-FFF2-40B4-BE49-F238E27FC236}">
                <a16:creationId xmlns:a16="http://schemas.microsoft.com/office/drawing/2014/main" id="{4D696BD7-6254-F1E1-5A60-1DEFB97B0017}"/>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576485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5F1C5-FD01-0002-22AF-0972592126C1}"/>
              </a:ext>
            </a:extLst>
          </p:cNvPr>
          <p:cNvSpPr>
            <a:spLocks noGrp="1"/>
          </p:cNvSpPr>
          <p:nvPr>
            <p:ph type="title"/>
          </p:nvPr>
        </p:nvSpPr>
        <p:spPr/>
        <p:txBody>
          <a:bodyPr/>
          <a:lstStyle/>
          <a:p>
            <a:r>
              <a:rPr lang="en-US" dirty="0"/>
              <a:t>Future Outlook</a:t>
            </a:r>
          </a:p>
        </p:txBody>
      </p:sp>
      <p:sp>
        <p:nvSpPr>
          <p:cNvPr id="5" name="Text Placeholder 4">
            <a:extLst>
              <a:ext uri="{FF2B5EF4-FFF2-40B4-BE49-F238E27FC236}">
                <a16:creationId xmlns:a16="http://schemas.microsoft.com/office/drawing/2014/main" id="{6377EF93-BCCC-6D19-84D6-7066AB2986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7572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F181353-4419-A04B-06D4-01E0F1B0F24D}"/>
              </a:ext>
            </a:extLst>
          </p:cNvPr>
          <p:cNvSpPr>
            <a:spLocks noGrp="1"/>
          </p:cNvSpPr>
          <p:nvPr>
            <p:ph sz="half" idx="1"/>
          </p:nvPr>
        </p:nvSpPr>
        <p:spPr/>
        <p:txBody>
          <a:bodyPr>
            <a:normAutofit fontScale="92500" lnSpcReduction="20000"/>
          </a:bodyPr>
          <a:lstStyle/>
          <a:p>
            <a:pPr algn="just"/>
            <a:r>
              <a:rPr lang="en-US" sz="2400" dirty="0">
                <a:solidFill>
                  <a:schemeClr val="accent2"/>
                </a:solidFill>
              </a:rPr>
              <a:t>Smart Agriculture: </a:t>
            </a:r>
            <a:r>
              <a:rPr lang="en-US" sz="2400" dirty="0"/>
              <a:t>Advanced AI systems could optimize agricultural practices, from precision farming to automated harvesting, significantly boosting productivity and sustainability.</a:t>
            </a:r>
          </a:p>
          <a:p>
            <a:pPr algn="just"/>
            <a:r>
              <a:rPr lang="en-US" sz="2400" dirty="0">
                <a:solidFill>
                  <a:schemeClr val="accent2"/>
                </a:solidFill>
              </a:rPr>
              <a:t>Healthcare Innovations: </a:t>
            </a:r>
            <a:r>
              <a:rPr lang="en-US" sz="2400" dirty="0"/>
              <a:t>AI could enable predictive healthcare, personalized treatment plans, and advanced telemedicine services, improving overall health outcomes.</a:t>
            </a:r>
          </a:p>
          <a:p>
            <a:pPr algn="just"/>
            <a:r>
              <a:rPr lang="en-US" sz="2400" dirty="0">
                <a:solidFill>
                  <a:schemeClr val="accent2"/>
                </a:solidFill>
              </a:rPr>
              <a:t>Education Enhancement: </a:t>
            </a:r>
            <a:r>
              <a:rPr lang="en-US" sz="2400" dirty="0"/>
              <a:t>AI-driven adaptive learning platforms could provide personalized education experiences, addressing individual student needs and promoting lifelong learning.</a:t>
            </a:r>
          </a:p>
        </p:txBody>
      </p:sp>
      <p:sp>
        <p:nvSpPr>
          <p:cNvPr id="6" name="Content Placeholder 5">
            <a:extLst>
              <a:ext uri="{FF2B5EF4-FFF2-40B4-BE49-F238E27FC236}">
                <a16:creationId xmlns:a16="http://schemas.microsoft.com/office/drawing/2014/main" id="{4A37DA0F-FBE3-5B5D-2CE6-7BF56996BDFC}"/>
              </a:ext>
            </a:extLst>
          </p:cNvPr>
          <p:cNvSpPr>
            <a:spLocks noGrp="1"/>
          </p:cNvSpPr>
          <p:nvPr>
            <p:ph sz="half" idx="2"/>
          </p:nvPr>
        </p:nvSpPr>
        <p:spPr/>
        <p:txBody>
          <a:bodyPr>
            <a:normAutofit fontScale="92500" lnSpcReduction="10000"/>
          </a:bodyPr>
          <a:lstStyle/>
          <a:p>
            <a:pPr algn="just"/>
            <a:r>
              <a:rPr lang="en-US" sz="2400" dirty="0">
                <a:solidFill>
                  <a:schemeClr val="accent2"/>
                </a:solidFill>
              </a:rPr>
              <a:t>Smart Cities: </a:t>
            </a:r>
            <a:r>
              <a:rPr lang="en-US" sz="2400" dirty="0"/>
              <a:t>Implementing AI in urban planning could enhance traffic management, energy efficiency, and public safety, creating more sustainable and livable cities.</a:t>
            </a:r>
          </a:p>
          <a:p>
            <a:pPr algn="just"/>
            <a:r>
              <a:rPr lang="en-US" sz="2400" dirty="0">
                <a:solidFill>
                  <a:schemeClr val="accent2"/>
                </a:solidFill>
              </a:rPr>
              <a:t>Environmental Conservation: </a:t>
            </a:r>
            <a:r>
              <a:rPr lang="en-US" sz="2400" dirty="0"/>
              <a:t>AI could be used for monitoring and protecting natural resources, predicting environmental changes, and mitigating the impact of climate change.</a:t>
            </a:r>
          </a:p>
          <a:p>
            <a:pPr algn="just"/>
            <a:r>
              <a:rPr lang="en-US" sz="2400" dirty="0">
                <a:solidFill>
                  <a:schemeClr val="accent2"/>
                </a:solidFill>
              </a:rPr>
              <a:t>Financial Inclusion: </a:t>
            </a:r>
            <a:r>
              <a:rPr lang="en-US" sz="2400" dirty="0"/>
              <a:t>AI-powered financial services could reach underserved populations, offering accessible and secure banking solutions.</a:t>
            </a:r>
          </a:p>
        </p:txBody>
      </p:sp>
      <p:sp>
        <p:nvSpPr>
          <p:cNvPr id="2" name="Title 1">
            <a:extLst>
              <a:ext uri="{FF2B5EF4-FFF2-40B4-BE49-F238E27FC236}">
                <a16:creationId xmlns:a16="http://schemas.microsoft.com/office/drawing/2014/main" id="{6803BCE8-00BA-6915-0906-CA9110BB6111}"/>
              </a:ext>
            </a:extLst>
          </p:cNvPr>
          <p:cNvSpPr>
            <a:spLocks noGrp="1"/>
          </p:cNvSpPr>
          <p:nvPr>
            <p:ph type="title"/>
          </p:nvPr>
        </p:nvSpPr>
        <p:spPr/>
        <p:txBody>
          <a:bodyPr/>
          <a:lstStyle/>
          <a:p>
            <a:r>
              <a:rPr lang="en-US" dirty="0"/>
              <a:t>Potential Future Applications of AI in Tanzania</a:t>
            </a:r>
          </a:p>
        </p:txBody>
      </p:sp>
      <p:pic>
        <p:nvPicPr>
          <p:cNvPr id="4" name="Picture 3">
            <a:extLst>
              <a:ext uri="{FF2B5EF4-FFF2-40B4-BE49-F238E27FC236}">
                <a16:creationId xmlns:a16="http://schemas.microsoft.com/office/drawing/2014/main" id="{889CF898-C739-1626-1330-0A262283E0D5}"/>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72895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99514C-99E6-188C-2F10-3ADC1D8D3109}"/>
              </a:ext>
            </a:extLst>
          </p:cNvPr>
          <p:cNvSpPr>
            <a:spLocks noGrp="1"/>
          </p:cNvSpPr>
          <p:nvPr>
            <p:ph sz="half" idx="1"/>
          </p:nvPr>
        </p:nvSpPr>
        <p:spPr/>
        <p:txBody>
          <a:bodyPr>
            <a:normAutofit fontScale="92500"/>
          </a:bodyPr>
          <a:lstStyle/>
          <a:p>
            <a:pPr algn="just"/>
            <a:r>
              <a:rPr lang="en-US" sz="2400" dirty="0">
                <a:solidFill>
                  <a:schemeClr val="accent2"/>
                </a:solidFill>
              </a:rPr>
              <a:t>Inclusive Growth: </a:t>
            </a:r>
            <a:r>
              <a:rPr lang="en-US" sz="2400" dirty="0"/>
              <a:t>Ensure that the benefits of AI are shared across all socio-economic groups, reducing inequality and fostering inclusive economic growth.</a:t>
            </a:r>
          </a:p>
          <a:p>
            <a:pPr algn="just"/>
            <a:r>
              <a:rPr lang="en-US" sz="2400" dirty="0">
                <a:solidFill>
                  <a:schemeClr val="accent2"/>
                </a:solidFill>
              </a:rPr>
              <a:t>Global Competitiveness: </a:t>
            </a:r>
            <a:r>
              <a:rPr lang="en-US" sz="2400" dirty="0"/>
              <a:t>Position Tanzania as a leader in AI innovation in Africa, attracting international partnerships and investments.</a:t>
            </a:r>
          </a:p>
          <a:p>
            <a:pPr algn="just"/>
            <a:r>
              <a:rPr lang="en-US" sz="2400" dirty="0">
                <a:solidFill>
                  <a:schemeClr val="accent2"/>
                </a:solidFill>
              </a:rPr>
              <a:t>Sustainable Development: </a:t>
            </a:r>
            <a:r>
              <a:rPr lang="en-US" sz="2400" dirty="0"/>
              <a:t>Leverage AI to address key sustainable development goals, including poverty reduction, healthcare access, and environmental sustainability.</a:t>
            </a:r>
          </a:p>
        </p:txBody>
      </p:sp>
      <p:pic>
        <p:nvPicPr>
          <p:cNvPr id="9" name="Content Placeholder 8">
            <a:hlinkClick r:id="rId2" action="ppaction://hlinkfile"/>
            <a:extLst>
              <a:ext uri="{FF2B5EF4-FFF2-40B4-BE49-F238E27FC236}">
                <a16:creationId xmlns:a16="http://schemas.microsoft.com/office/drawing/2014/main" id="{7CF57534-81FE-8BBC-1CD3-38CFB874D2E3}"/>
              </a:ext>
            </a:extLst>
          </p:cNvPr>
          <p:cNvPicPr>
            <a:picLocks noGrp="1" noChangeAspect="1"/>
          </p:cNvPicPr>
          <p:nvPr>
            <p:ph sz="half" idx="2"/>
          </p:nvPr>
        </p:nvPicPr>
        <p:blipFill>
          <a:blip r:embed="rId3"/>
          <a:stretch>
            <a:fillRect/>
          </a:stretch>
        </p:blipFill>
        <p:spPr>
          <a:xfrm>
            <a:off x="6596034" y="1825625"/>
            <a:ext cx="4333932" cy="4351338"/>
          </a:xfrm>
        </p:spPr>
      </p:pic>
      <p:sp>
        <p:nvSpPr>
          <p:cNvPr id="2" name="Title 1">
            <a:extLst>
              <a:ext uri="{FF2B5EF4-FFF2-40B4-BE49-F238E27FC236}">
                <a16:creationId xmlns:a16="http://schemas.microsoft.com/office/drawing/2014/main" id="{D1D7BDF9-1280-E8EF-E8EB-B61A6A57917F}"/>
              </a:ext>
            </a:extLst>
          </p:cNvPr>
          <p:cNvSpPr>
            <a:spLocks noGrp="1"/>
          </p:cNvSpPr>
          <p:nvPr>
            <p:ph type="title"/>
          </p:nvPr>
        </p:nvSpPr>
        <p:spPr/>
        <p:txBody>
          <a:bodyPr/>
          <a:lstStyle/>
          <a:p>
            <a:r>
              <a:rPr lang="en-US" dirty="0"/>
              <a:t>Vision for the Next Decade</a:t>
            </a:r>
          </a:p>
        </p:txBody>
      </p:sp>
      <p:pic>
        <p:nvPicPr>
          <p:cNvPr id="4" name="Picture 3">
            <a:extLst>
              <a:ext uri="{FF2B5EF4-FFF2-40B4-BE49-F238E27FC236}">
                <a16:creationId xmlns:a16="http://schemas.microsoft.com/office/drawing/2014/main" id="{122CC318-28C2-915D-CCD6-834F792B7BE0}"/>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9209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115E0-23C1-2924-D73B-D5FA3C53AEB8}"/>
              </a:ext>
            </a:extLst>
          </p:cNvPr>
          <p:cNvSpPr>
            <a:spLocks noGrp="1"/>
          </p:cNvSpPr>
          <p:nvPr>
            <p:ph sz="half" idx="1"/>
          </p:nvPr>
        </p:nvSpPr>
        <p:spPr/>
        <p:txBody>
          <a:bodyPr>
            <a:normAutofit/>
          </a:bodyPr>
          <a:lstStyle/>
          <a:p>
            <a:pPr algn="just"/>
            <a:r>
              <a:rPr lang="en-US" sz="2400" dirty="0">
                <a:solidFill>
                  <a:schemeClr val="accent2"/>
                </a:solidFill>
              </a:rPr>
              <a:t>Education and Workforce Development: </a:t>
            </a:r>
            <a:r>
              <a:rPr lang="en-US" sz="2400" dirty="0"/>
              <a:t>Build a highly skilled workforce capable of driving AI advancements and adapting to technological changes.</a:t>
            </a:r>
          </a:p>
          <a:p>
            <a:pPr algn="just"/>
            <a:r>
              <a:rPr lang="en-US" sz="2400" dirty="0">
                <a:solidFill>
                  <a:schemeClr val="accent2"/>
                </a:solidFill>
              </a:rPr>
              <a:t>Robust AI Ecosystem: </a:t>
            </a:r>
            <a:r>
              <a:rPr lang="en-US" sz="2400" dirty="0"/>
              <a:t>Develop a supportive ecosystem with strong regulatory frameworks, research institutions, and industry collaborations.</a:t>
            </a:r>
          </a:p>
        </p:txBody>
      </p:sp>
      <p:sp>
        <p:nvSpPr>
          <p:cNvPr id="3" name="Content Placeholder 2">
            <a:extLst>
              <a:ext uri="{FF2B5EF4-FFF2-40B4-BE49-F238E27FC236}">
                <a16:creationId xmlns:a16="http://schemas.microsoft.com/office/drawing/2014/main" id="{82015672-611D-7582-C839-7046DA699D0B}"/>
              </a:ext>
            </a:extLst>
          </p:cNvPr>
          <p:cNvSpPr>
            <a:spLocks noGrp="1"/>
          </p:cNvSpPr>
          <p:nvPr>
            <p:ph sz="half" idx="2"/>
          </p:nvPr>
        </p:nvSpPr>
        <p:spPr/>
        <p:txBody>
          <a:bodyPr>
            <a:normAutofit/>
          </a:bodyPr>
          <a:lstStyle/>
          <a:p>
            <a:pPr algn="just"/>
            <a:r>
              <a:rPr lang="en-US" sz="2400" dirty="0">
                <a:solidFill>
                  <a:schemeClr val="accent2"/>
                </a:solidFill>
              </a:rPr>
              <a:t>Ethical AI Practices: </a:t>
            </a:r>
            <a:r>
              <a:rPr lang="en-US" sz="2400" dirty="0"/>
              <a:t>Promote the ethical use of AI, ensuring fairness, transparency, and accountability in all AI applications.</a:t>
            </a:r>
          </a:p>
          <a:p>
            <a:pPr algn="just"/>
            <a:r>
              <a:rPr lang="en-US" sz="2400" dirty="0">
                <a:solidFill>
                  <a:schemeClr val="accent2"/>
                </a:solidFill>
              </a:rPr>
              <a:t>Resilient Infrastructure: </a:t>
            </a:r>
            <a:r>
              <a:rPr lang="en-US" sz="2400" dirty="0"/>
              <a:t>Invest in the necessary infrastructure for AI deployment, including high-speed internet, data centers, and computational resources.</a:t>
            </a:r>
          </a:p>
          <a:p>
            <a:pPr algn="just"/>
            <a:endParaRPr lang="en-US" sz="2400" dirty="0"/>
          </a:p>
        </p:txBody>
      </p:sp>
      <p:sp>
        <p:nvSpPr>
          <p:cNvPr id="4" name="Title 3">
            <a:extLst>
              <a:ext uri="{FF2B5EF4-FFF2-40B4-BE49-F238E27FC236}">
                <a16:creationId xmlns:a16="http://schemas.microsoft.com/office/drawing/2014/main" id="{39329E45-A295-C43E-29E1-72AA5227F8E4}"/>
              </a:ext>
            </a:extLst>
          </p:cNvPr>
          <p:cNvSpPr>
            <a:spLocks noGrp="1"/>
          </p:cNvSpPr>
          <p:nvPr>
            <p:ph type="title"/>
          </p:nvPr>
        </p:nvSpPr>
        <p:spPr/>
        <p:txBody>
          <a:bodyPr/>
          <a:lstStyle/>
          <a:p>
            <a:r>
              <a:rPr lang="en-US" dirty="0"/>
              <a:t>Vision for the Next Decade</a:t>
            </a:r>
          </a:p>
        </p:txBody>
      </p:sp>
      <p:pic>
        <p:nvPicPr>
          <p:cNvPr id="5" name="Picture 4">
            <a:extLst>
              <a:ext uri="{FF2B5EF4-FFF2-40B4-BE49-F238E27FC236}">
                <a16:creationId xmlns:a16="http://schemas.microsoft.com/office/drawing/2014/main" id="{34841AD9-6E48-53A1-57AA-70C0BC4D87AE}"/>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078064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2B697-363B-ABB3-DED7-BD4A46AC6E47}"/>
              </a:ext>
            </a:extLst>
          </p:cNvPr>
          <p:cNvSpPr>
            <a:spLocks noGrp="1"/>
          </p:cNvSpPr>
          <p:nvPr>
            <p:ph type="title"/>
          </p:nvPr>
        </p:nvSpPr>
        <p:spPr/>
        <p:txBody>
          <a:bodyPr/>
          <a:lstStyle/>
          <a:p>
            <a:r>
              <a:rPr lang="en-US" dirty="0"/>
              <a:t>Conclusion</a:t>
            </a:r>
          </a:p>
        </p:txBody>
      </p:sp>
      <p:sp>
        <p:nvSpPr>
          <p:cNvPr id="5" name="Text Placeholder 4">
            <a:extLst>
              <a:ext uri="{FF2B5EF4-FFF2-40B4-BE49-F238E27FC236}">
                <a16:creationId xmlns:a16="http://schemas.microsoft.com/office/drawing/2014/main" id="{4D98C375-55B6-77A8-0BE7-7E19E4F522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4901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545CB-5F08-666D-D599-99855B2C71A7}"/>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126F423B-357E-3C8D-B824-6946D46669E5}"/>
              </a:ext>
            </a:extLst>
          </p:cNvPr>
          <p:cNvSpPr>
            <a:spLocks noGrp="1"/>
          </p:cNvSpPr>
          <p:nvPr>
            <p:ph idx="1"/>
          </p:nvPr>
        </p:nvSpPr>
        <p:spPr/>
        <p:txBody>
          <a:bodyPr>
            <a:normAutofit/>
          </a:bodyPr>
          <a:lstStyle/>
          <a:p>
            <a:r>
              <a:rPr lang="en-US" sz="2400" dirty="0"/>
              <a:t>Understanding AI and its components.</a:t>
            </a:r>
          </a:p>
          <a:p>
            <a:endParaRPr lang="en-US" sz="2400" dirty="0"/>
          </a:p>
          <a:p>
            <a:r>
              <a:rPr lang="en-US" sz="2400" dirty="0"/>
              <a:t> The current state of AI is global and in Tanzania.</a:t>
            </a:r>
          </a:p>
          <a:p>
            <a:endParaRPr lang="en-US" sz="2400" dirty="0"/>
          </a:p>
          <a:p>
            <a:r>
              <a:rPr lang="en-US" sz="2400" dirty="0"/>
              <a:t>Applications and benefits of AI in various sectors in Tanzania.</a:t>
            </a:r>
          </a:p>
          <a:p>
            <a:endParaRPr lang="en-US" sz="2400" dirty="0"/>
          </a:p>
          <a:p>
            <a:r>
              <a:rPr lang="en-US" sz="2400" dirty="0"/>
              <a:t>Challenges and ethical considerations of AI implementation.</a:t>
            </a:r>
          </a:p>
          <a:p>
            <a:endParaRPr lang="en-US" sz="2400" dirty="0"/>
          </a:p>
          <a:p>
            <a:r>
              <a:rPr lang="en-US" sz="2400" dirty="0"/>
              <a:t>Strategies for advancing AI in Tanzania.</a:t>
            </a:r>
          </a:p>
        </p:txBody>
      </p:sp>
      <p:pic>
        <p:nvPicPr>
          <p:cNvPr id="4" name="Picture 3">
            <a:extLst>
              <a:ext uri="{FF2B5EF4-FFF2-40B4-BE49-F238E27FC236}">
                <a16:creationId xmlns:a16="http://schemas.microsoft.com/office/drawing/2014/main" id="{266709EC-B3B2-F231-4EBD-58B30A2BEC85}"/>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623822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8F17-03E5-96B8-9471-6EB8942BB4BD}"/>
              </a:ext>
            </a:extLst>
          </p:cNvPr>
          <p:cNvSpPr>
            <a:spLocks noGrp="1"/>
          </p:cNvSpPr>
          <p:nvPr>
            <p:ph type="title"/>
          </p:nvPr>
        </p:nvSpPr>
        <p:spPr/>
        <p:txBody>
          <a:bodyPr/>
          <a:lstStyle/>
          <a:p>
            <a:r>
              <a:rPr lang="en-US" dirty="0"/>
              <a:t>Thoughts on the Role of AI in Tanzania's Future</a:t>
            </a:r>
          </a:p>
        </p:txBody>
      </p:sp>
      <p:sp>
        <p:nvSpPr>
          <p:cNvPr id="3" name="Content Placeholder 2">
            <a:extLst>
              <a:ext uri="{FF2B5EF4-FFF2-40B4-BE49-F238E27FC236}">
                <a16:creationId xmlns:a16="http://schemas.microsoft.com/office/drawing/2014/main" id="{5DAF2407-10D3-F36F-502A-AE9B82FEEA09}"/>
              </a:ext>
            </a:extLst>
          </p:cNvPr>
          <p:cNvSpPr>
            <a:spLocks noGrp="1"/>
          </p:cNvSpPr>
          <p:nvPr>
            <p:ph idx="1"/>
          </p:nvPr>
        </p:nvSpPr>
        <p:spPr/>
        <p:txBody>
          <a:bodyPr>
            <a:normAutofit lnSpcReduction="10000"/>
          </a:bodyPr>
          <a:lstStyle/>
          <a:p>
            <a:pPr algn="just"/>
            <a:r>
              <a:rPr lang="en-US" sz="2400" dirty="0"/>
              <a:t>AI is a powerful tool that can drive innovation and development across various sectors in Tanzania.</a:t>
            </a:r>
          </a:p>
          <a:p>
            <a:pPr algn="just"/>
            <a:endParaRPr lang="en-US" sz="2400" dirty="0"/>
          </a:p>
          <a:p>
            <a:pPr algn="just"/>
            <a:r>
              <a:rPr lang="en-US" sz="2400" dirty="0"/>
              <a:t>Emphasizing the need for responsible and ethical AI practices to ensure inclusivity and fairness.</a:t>
            </a:r>
          </a:p>
          <a:p>
            <a:pPr algn="just"/>
            <a:endParaRPr lang="en-US" sz="2400" dirty="0"/>
          </a:p>
          <a:p>
            <a:pPr algn="just"/>
            <a:r>
              <a:rPr lang="en-US" sz="2400" dirty="0"/>
              <a:t>Highlighting the importance of continued investment in AI research, education, and infrastructure.</a:t>
            </a:r>
          </a:p>
          <a:p>
            <a:pPr algn="just"/>
            <a:endParaRPr lang="en-US" sz="2400" dirty="0"/>
          </a:p>
          <a:p>
            <a:pPr algn="just"/>
            <a:r>
              <a:rPr lang="en-US" sz="2400" dirty="0"/>
              <a:t>Encouraging collaboration between public and private sectors to leverage AI for sustainable development.</a:t>
            </a:r>
          </a:p>
        </p:txBody>
      </p:sp>
      <p:pic>
        <p:nvPicPr>
          <p:cNvPr id="5" name="Picture 4">
            <a:extLst>
              <a:ext uri="{FF2B5EF4-FFF2-40B4-BE49-F238E27FC236}">
                <a16:creationId xmlns:a16="http://schemas.microsoft.com/office/drawing/2014/main" id="{5C76B902-A32D-9CE7-8E49-1F2C285BE35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916738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C756-B6E8-42D1-A385-59FE337DB1F4}"/>
              </a:ext>
            </a:extLst>
          </p:cNvPr>
          <p:cNvSpPr>
            <a:spLocks noGrp="1"/>
          </p:cNvSpPr>
          <p:nvPr>
            <p:ph type="title"/>
          </p:nvPr>
        </p:nvSpPr>
        <p:spPr/>
        <p:txBody>
          <a:bodyPr/>
          <a:lstStyle/>
          <a:p>
            <a:r>
              <a:rPr lang="en-GB" dirty="0"/>
              <a:t>Job Opportunity</a:t>
            </a:r>
            <a:endParaRPr lang="en-US" dirty="0"/>
          </a:p>
        </p:txBody>
      </p:sp>
      <p:pic>
        <p:nvPicPr>
          <p:cNvPr id="5" name="Content Placeholder 4">
            <a:extLst>
              <a:ext uri="{FF2B5EF4-FFF2-40B4-BE49-F238E27FC236}">
                <a16:creationId xmlns:a16="http://schemas.microsoft.com/office/drawing/2014/main" id="{C58A0153-7AD3-10CB-DBC9-3EF40119B377}"/>
              </a:ext>
            </a:extLst>
          </p:cNvPr>
          <p:cNvPicPr>
            <a:picLocks noGrp="1" noChangeAspect="1"/>
          </p:cNvPicPr>
          <p:nvPr>
            <p:ph idx="1"/>
          </p:nvPr>
        </p:nvPicPr>
        <p:blipFill>
          <a:blip r:embed="rId3"/>
          <a:stretch>
            <a:fillRect/>
          </a:stretch>
        </p:blipFill>
        <p:spPr>
          <a:xfrm>
            <a:off x="3060203" y="1170893"/>
            <a:ext cx="5747502" cy="4932000"/>
          </a:xfrm>
        </p:spPr>
      </p:pic>
      <p:pic>
        <p:nvPicPr>
          <p:cNvPr id="6" name="Picture 5">
            <a:extLst>
              <a:ext uri="{FF2B5EF4-FFF2-40B4-BE49-F238E27FC236}">
                <a16:creationId xmlns:a16="http://schemas.microsoft.com/office/drawing/2014/main" id="{AC38AAF7-65B2-108B-8312-B7CC0F7BDDCE}"/>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554368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A60D-D6AF-1A7C-DEBB-811497134833}"/>
              </a:ext>
            </a:extLst>
          </p:cNvPr>
          <p:cNvSpPr>
            <a:spLocks noGrp="1"/>
          </p:cNvSpPr>
          <p:nvPr>
            <p:ph type="title"/>
          </p:nvPr>
        </p:nvSpPr>
        <p:spPr/>
        <p:txBody>
          <a:bodyPr/>
          <a:lstStyle/>
          <a:p>
            <a:r>
              <a:rPr lang="en-US" dirty="0"/>
              <a:t>Q&amp;A Session</a:t>
            </a:r>
          </a:p>
        </p:txBody>
      </p:sp>
      <p:pic>
        <p:nvPicPr>
          <p:cNvPr id="6" name="Content Placeholder 5">
            <a:extLst>
              <a:ext uri="{FF2B5EF4-FFF2-40B4-BE49-F238E27FC236}">
                <a16:creationId xmlns:a16="http://schemas.microsoft.com/office/drawing/2014/main" id="{77A34D78-D543-08E9-6AFB-5F3E8BD74F1E}"/>
              </a:ext>
            </a:extLst>
          </p:cNvPr>
          <p:cNvPicPr>
            <a:picLocks noGrp="1" noChangeAspect="1"/>
          </p:cNvPicPr>
          <p:nvPr>
            <p:ph idx="1"/>
          </p:nvPr>
        </p:nvPicPr>
        <p:blipFill>
          <a:blip r:embed="rId2"/>
          <a:stretch>
            <a:fillRect/>
          </a:stretch>
        </p:blipFill>
        <p:spPr>
          <a:xfrm>
            <a:off x="2526546" y="1611650"/>
            <a:ext cx="6960000" cy="4176000"/>
          </a:xfrm>
        </p:spPr>
      </p:pic>
      <p:pic>
        <p:nvPicPr>
          <p:cNvPr id="4" name="Picture 3">
            <a:extLst>
              <a:ext uri="{FF2B5EF4-FFF2-40B4-BE49-F238E27FC236}">
                <a16:creationId xmlns:a16="http://schemas.microsoft.com/office/drawing/2014/main" id="{68CB946C-D14D-4B53-097F-A354DDA0407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11149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BCA5C-30DF-56E3-AC00-4E2BE9FF31C5}"/>
              </a:ext>
            </a:extLst>
          </p:cNvPr>
          <p:cNvSpPr>
            <a:spLocks noGrp="1"/>
          </p:cNvSpPr>
          <p:nvPr>
            <p:ph sz="half" idx="1"/>
          </p:nvPr>
        </p:nvSpPr>
        <p:spPr>
          <a:xfrm>
            <a:off x="838200" y="1825625"/>
            <a:ext cx="5181600" cy="4606172"/>
          </a:xfrm>
        </p:spPr>
        <p:txBody>
          <a:bodyPr>
            <a:normAutofit fontScale="92500" lnSpcReduction="20000"/>
          </a:bodyPr>
          <a:lstStyle/>
          <a:p>
            <a:pPr marL="0" indent="0" algn="ctr">
              <a:buNone/>
            </a:pPr>
            <a:r>
              <a:rPr lang="en-GB" sz="2600" dirty="0">
                <a:solidFill>
                  <a:schemeClr val="accent2"/>
                </a:solidFill>
              </a:rPr>
              <a:t>Some of our works</a:t>
            </a:r>
          </a:p>
          <a:p>
            <a:pPr algn="just">
              <a:buFont typeface="Arial" panose="020B0604020202020204" pitchFamily="34" charset="0"/>
              <a:buChar char="•"/>
            </a:pPr>
            <a:r>
              <a:rPr lang="en-US" sz="2400" dirty="0"/>
              <a:t>Resume Parsing &amp; Jobs Recommendations - </a:t>
            </a:r>
            <a:r>
              <a:rPr lang="en-US" sz="2400" dirty="0" err="1">
                <a:solidFill>
                  <a:schemeClr val="accent1"/>
                </a:solidFill>
              </a:rPr>
              <a:t>Niajiri</a:t>
            </a:r>
            <a:r>
              <a:rPr lang="en-US" sz="2400" dirty="0">
                <a:solidFill>
                  <a:schemeClr val="accent1"/>
                </a:solidFill>
              </a:rPr>
              <a:t> Platform Limited</a:t>
            </a:r>
            <a:r>
              <a:rPr lang="en-US" sz="2400" dirty="0"/>
              <a:t>. </a:t>
            </a:r>
          </a:p>
          <a:p>
            <a:pPr algn="just">
              <a:buFont typeface="Arial" panose="020B0604020202020204" pitchFamily="34" charset="0"/>
              <a:buChar char="•"/>
            </a:pPr>
            <a:r>
              <a:rPr lang="en-US" sz="2400" dirty="0"/>
              <a:t>Customer’s Assistant </a:t>
            </a:r>
            <a:r>
              <a:rPr lang="en-US" sz="2400" dirty="0" err="1"/>
              <a:t>ChatBot</a:t>
            </a:r>
            <a:r>
              <a:rPr lang="en-US" sz="2400" dirty="0"/>
              <a:t> -  </a:t>
            </a:r>
            <a:r>
              <a:rPr lang="en-US" sz="2400" dirty="0" err="1">
                <a:solidFill>
                  <a:schemeClr val="accent1"/>
                </a:solidFill>
              </a:rPr>
              <a:t>AwamuPay</a:t>
            </a:r>
            <a:r>
              <a:rPr lang="en-US" sz="2400" dirty="0">
                <a:solidFill>
                  <a:schemeClr val="accent2"/>
                </a:solidFill>
              </a:rPr>
              <a:t>.</a:t>
            </a:r>
          </a:p>
          <a:p>
            <a:pPr algn="just">
              <a:buFont typeface="Arial" panose="020B0604020202020204" pitchFamily="34" charset="0"/>
              <a:buChar char="•"/>
            </a:pPr>
            <a:r>
              <a:rPr lang="en-US" sz="2400" dirty="0"/>
              <a:t>Semantic Powered Search Feature &amp; Products List Personalization -  </a:t>
            </a:r>
            <a:r>
              <a:rPr lang="en-US" sz="2400" dirty="0" err="1">
                <a:solidFill>
                  <a:schemeClr val="accent1"/>
                </a:solidFill>
              </a:rPr>
              <a:t>Biashara</a:t>
            </a:r>
            <a:r>
              <a:rPr lang="en-US" sz="2400" dirty="0">
                <a:solidFill>
                  <a:schemeClr val="accent1"/>
                </a:solidFill>
              </a:rPr>
              <a:t> Plus Limited</a:t>
            </a:r>
            <a:r>
              <a:rPr lang="en-US" sz="2400" dirty="0"/>
              <a:t>. </a:t>
            </a:r>
          </a:p>
          <a:p>
            <a:pPr marL="0" indent="0" algn="ctr">
              <a:buNone/>
            </a:pPr>
            <a:r>
              <a:rPr lang="en-US" sz="2600" dirty="0">
                <a:solidFill>
                  <a:schemeClr val="accent2"/>
                </a:solidFill>
              </a:rPr>
              <a:t>Some on progress works</a:t>
            </a:r>
          </a:p>
          <a:p>
            <a:pPr algn="just">
              <a:buFont typeface="Arial" panose="020B0604020202020204" pitchFamily="34" charset="0"/>
              <a:buChar char="•"/>
            </a:pPr>
            <a:r>
              <a:rPr lang="en-US" sz="2400" dirty="0" err="1">
                <a:solidFill>
                  <a:schemeClr val="accent1"/>
                </a:solidFill>
              </a:rPr>
              <a:t>Docipro</a:t>
            </a:r>
            <a:r>
              <a:rPr lang="en-US" sz="2400" dirty="0">
                <a:solidFill>
                  <a:schemeClr val="accent1"/>
                </a:solidFill>
              </a:rPr>
              <a:t>: </a:t>
            </a:r>
            <a:r>
              <a:rPr lang="en-US" sz="2400" dirty="0"/>
              <a:t>Intelligent Document Processing Autopilot.</a:t>
            </a:r>
          </a:p>
          <a:p>
            <a:pPr algn="just">
              <a:buFont typeface="Arial" panose="020B0604020202020204" pitchFamily="34" charset="0"/>
              <a:buChar char="•"/>
            </a:pPr>
            <a:r>
              <a:rPr lang="en-US" sz="2400" dirty="0" err="1">
                <a:solidFill>
                  <a:schemeClr val="accent1"/>
                </a:solidFill>
              </a:rPr>
              <a:t>Fotopic</a:t>
            </a:r>
            <a:r>
              <a:rPr lang="en-US" sz="2400" dirty="0">
                <a:solidFill>
                  <a:schemeClr val="accent1"/>
                </a:solidFill>
              </a:rPr>
              <a:t>: </a:t>
            </a:r>
            <a:r>
              <a:rPr lang="en-US" sz="2400" dirty="0"/>
              <a:t>AI-powered photographic App.</a:t>
            </a:r>
          </a:p>
          <a:p>
            <a:pPr algn="just">
              <a:buFont typeface="Arial" panose="020B0604020202020204" pitchFamily="34" charset="0"/>
              <a:buChar char="•"/>
            </a:pPr>
            <a:r>
              <a:rPr lang="en-US" sz="2400" dirty="0" err="1">
                <a:solidFill>
                  <a:schemeClr val="accent1"/>
                </a:solidFill>
              </a:rPr>
              <a:t>Resuma</a:t>
            </a:r>
            <a:r>
              <a:rPr lang="en-US" sz="2400" dirty="0">
                <a:solidFill>
                  <a:schemeClr val="accent1"/>
                </a:solidFill>
              </a:rPr>
              <a:t> Platform: </a:t>
            </a:r>
            <a:r>
              <a:rPr lang="en-US" sz="2400" dirty="0"/>
              <a:t>Brainstorm, Craft </a:t>
            </a:r>
            <a:r>
              <a:rPr lang="en-US" sz="2400" dirty="0" err="1"/>
              <a:t>Profesional</a:t>
            </a:r>
            <a:r>
              <a:rPr lang="en-US" sz="2400" dirty="0"/>
              <a:t> CV</a:t>
            </a:r>
          </a:p>
        </p:txBody>
      </p:sp>
      <p:sp>
        <p:nvSpPr>
          <p:cNvPr id="3" name="Content Placeholder 2">
            <a:extLst>
              <a:ext uri="{FF2B5EF4-FFF2-40B4-BE49-F238E27FC236}">
                <a16:creationId xmlns:a16="http://schemas.microsoft.com/office/drawing/2014/main" id="{4EFFCE5F-02E2-8441-8778-10307AB0E53B}"/>
              </a:ext>
            </a:extLst>
          </p:cNvPr>
          <p:cNvSpPr>
            <a:spLocks noGrp="1"/>
          </p:cNvSpPr>
          <p:nvPr>
            <p:ph sz="half" idx="2"/>
          </p:nvPr>
        </p:nvSpPr>
        <p:spPr>
          <a:xfrm>
            <a:off x="6172200" y="1825624"/>
            <a:ext cx="5181600" cy="4554511"/>
          </a:xfrm>
        </p:spPr>
        <p:txBody>
          <a:bodyPr>
            <a:normAutofit fontScale="92500" lnSpcReduction="20000"/>
          </a:bodyPr>
          <a:lstStyle/>
          <a:p>
            <a:pPr marL="0" indent="0" algn="ctr">
              <a:buNone/>
            </a:pPr>
            <a:r>
              <a:rPr lang="en-US" sz="2600" dirty="0">
                <a:solidFill>
                  <a:schemeClr val="accent2"/>
                </a:solidFill>
              </a:rPr>
              <a:t>Some of Research</a:t>
            </a:r>
          </a:p>
          <a:p>
            <a:pPr algn="just">
              <a:buFont typeface="Arial" panose="020B0604020202020204" pitchFamily="34" charset="0"/>
              <a:buChar char="•"/>
            </a:pPr>
            <a:r>
              <a:rPr lang="en-US" sz="2400" dirty="0"/>
              <a:t>Open Source various Swahili AI systems</a:t>
            </a:r>
            <a:endParaRPr lang="en-GB" sz="2400" dirty="0"/>
          </a:p>
          <a:p>
            <a:pPr algn="just">
              <a:buFont typeface="Arial" panose="020B0604020202020204" pitchFamily="34" charset="0"/>
              <a:buChar char="•"/>
            </a:pPr>
            <a:r>
              <a:rPr lang="en-US" sz="2400" dirty="0" err="1"/>
              <a:t>AviLaMa</a:t>
            </a:r>
            <a:r>
              <a:rPr lang="en-US" sz="2400" dirty="0"/>
              <a:t>: African Vision-Languages Pre-Training Model.</a:t>
            </a:r>
          </a:p>
          <a:p>
            <a:pPr algn="just">
              <a:buFont typeface="Arial" panose="020B0604020202020204" pitchFamily="34" charset="0"/>
              <a:buChar char="•"/>
            </a:pPr>
            <a:r>
              <a:rPr lang="en-US" sz="2400" dirty="0"/>
              <a:t>Swahili AI Evaluation Benchmark Platform. </a:t>
            </a:r>
          </a:p>
          <a:p>
            <a:pPr algn="just">
              <a:buFont typeface="Arial" panose="020B0604020202020204" pitchFamily="34" charset="0"/>
              <a:buChar char="•"/>
            </a:pPr>
            <a:r>
              <a:rPr lang="en-US" sz="2400" dirty="0"/>
              <a:t>African Languages Datasets to power various AI research &amp; development in Africa.</a:t>
            </a:r>
            <a:endParaRPr lang="en-GB" sz="2400" dirty="0"/>
          </a:p>
          <a:p>
            <a:pPr marL="0" indent="0" algn="ctr">
              <a:buNone/>
            </a:pPr>
            <a:r>
              <a:rPr lang="en-GB" sz="2400" dirty="0">
                <a:solidFill>
                  <a:srgbClr val="C00000"/>
                </a:solidFill>
              </a:rPr>
              <a:t>Reach Us</a:t>
            </a:r>
          </a:p>
          <a:p>
            <a:r>
              <a:rPr lang="en-GB" sz="2600" dirty="0">
                <a:hlinkClick r:id="rId3"/>
              </a:rPr>
              <a:t>www.sartify.com</a:t>
            </a:r>
            <a:endParaRPr lang="en-GB" sz="2600" dirty="0"/>
          </a:p>
          <a:p>
            <a:r>
              <a:rPr lang="en-US" sz="2600" dirty="0">
                <a:hlinkClick r:id="rId4"/>
              </a:rPr>
              <a:t>https://www.sartify.com/contact-us</a:t>
            </a:r>
            <a:endParaRPr lang="en-GB" sz="2600" dirty="0"/>
          </a:p>
          <a:p>
            <a:r>
              <a:rPr lang="en-US" sz="2600" b="0" i="0" dirty="0">
                <a:solidFill>
                  <a:srgbClr val="000000"/>
                </a:solidFill>
                <a:effectLst/>
                <a:latin typeface="Satoshi-Regular"/>
                <a:hlinkClick r:id="rId5"/>
              </a:rPr>
              <a:t>info@sartify.com</a:t>
            </a:r>
            <a:endParaRPr lang="en-GB" sz="2600" b="0" i="0" dirty="0">
              <a:solidFill>
                <a:srgbClr val="000000"/>
              </a:solidFill>
              <a:effectLst/>
              <a:latin typeface="Satoshi-Regular"/>
            </a:endParaRPr>
          </a:p>
          <a:p>
            <a:pPr marL="0" indent="0">
              <a:buNone/>
            </a:pPr>
            <a:endParaRPr lang="en-US" sz="2400" dirty="0"/>
          </a:p>
        </p:txBody>
      </p:sp>
      <p:sp>
        <p:nvSpPr>
          <p:cNvPr id="4" name="Title 3">
            <a:extLst>
              <a:ext uri="{FF2B5EF4-FFF2-40B4-BE49-F238E27FC236}">
                <a16:creationId xmlns:a16="http://schemas.microsoft.com/office/drawing/2014/main" id="{2B77A347-F64B-76E0-9861-E43D1318D23D}"/>
              </a:ext>
            </a:extLst>
          </p:cNvPr>
          <p:cNvSpPr>
            <a:spLocks noGrp="1"/>
          </p:cNvSpPr>
          <p:nvPr>
            <p:ph type="title"/>
          </p:nvPr>
        </p:nvSpPr>
        <p:spPr/>
        <p:txBody>
          <a:bodyPr/>
          <a:lstStyle/>
          <a:p>
            <a:pPr algn="ctr"/>
            <a:r>
              <a:rPr lang="en-GB" dirty="0"/>
              <a:t>About </a:t>
            </a:r>
            <a:r>
              <a:rPr lang="en-GB" dirty="0" err="1"/>
              <a:t>Sartify</a:t>
            </a:r>
            <a:r>
              <a:rPr lang="en-GB" dirty="0"/>
              <a:t> </a:t>
            </a:r>
            <a:endParaRPr lang="en-US" dirty="0"/>
          </a:p>
        </p:txBody>
      </p:sp>
      <p:pic>
        <p:nvPicPr>
          <p:cNvPr id="5" name="Picture 4">
            <a:extLst>
              <a:ext uri="{FF2B5EF4-FFF2-40B4-BE49-F238E27FC236}">
                <a16:creationId xmlns:a16="http://schemas.microsoft.com/office/drawing/2014/main" id="{0CAFB940-BB9A-581E-C892-501A02B546DB}"/>
              </a:ext>
            </a:extLst>
          </p:cNvPr>
          <p:cNvPicPr>
            <a:picLocks noChangeAspect="1"/>
          </p:cNvPicPr>
          <p:nvPr/>
        </p:nvPicPr>
        <p:blipFill rotWithShape="1">
          <a:blip r:embed="rId6"/>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4494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0BECD-F7C0-8A05-CF2F-487F814921B5}"/>
              </a:ext>
            </a:extLst>
          </p:cNvPr>
          <p:cNvSpPr>
            <a:spLocks noGrp="1"/>
          </p:cNvSpPr>
          <p:nvPr>
            <p:ph type="title"/>
          </p:nvPr>
        </p:nvSpPr>
        <p:spPr/>
        <p:txBody>
          <a:bodyPr/>
          <a:lstStyle/>
          <a:p>
            <a:r>
              <a:rPr lang="en-US" dirty="0"/>
              <a:t>Understanding Artificial Intelligence</a:t>
            </a:r>
          </a:p>
        </p:txBody>
      </p:sp>
      <p:sp>
        <p:nvSpPr>
          <p:cNvPr id="5" name="Text Placeholder 4">
            <a:extLst>
              <a:ext uri="{FF2B5EF4-FFF2-40B4-BE49-F238E27FC236}">
                <a16:creationId xmlns:a16="http://schemas.microsoft.com/office/drawing/2014/main" id="{19572CE2-47E4-ED9E-8C68-668626FEE7F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257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BE60B4-A70F-C518-9EA5-73D63EF15E43}"/>
              </a:ext>
            </a:extLst>
          </p:cNvPr>
          <p:cNvSpPr>
            <a:spLocks noGrp="1"/>
          </p:cNvSpPr>
          <p:nvPr>
            <p:ph sz="half" idx="1"/>
          </p:nvPr>
        </p:nvSpPr>
        <p:spPr/>
        <p:txBody>
          <a:bodyPr>
            <a:normAutofit/>
          </a:bodyPr>
          <a:lstStyle/>
          <a:p>
            <a:pPr algn="just"/>
            <a:r>
              <a:rPr lang="en-US" sz="2400" dirty="0"/>
              <a:t>AI refers to the simulation of human intelligence processes by machines, particularly computer systems.</a:t>
            </a:r>
          </a:p>
          <a:p>
            <a:pPr algn="just"/>
            <a:endParaRPr lang="en-US" sz="2400" dirty="0"/>
          </a:p>
          <a:p>
            <a:pPr algn="just"/>
            <a:endParaRPr lang="en-US" sz="2400" dirty="0"/>
          </a:p>
          <a:p>
            <a:pPr algn="just"/>
            <a:r>
              <a:rPr lang="en-US" sz="2400" dirty="0"/>
              <a:t>It involves developing systems that can perform tasks that typically require human intelligence, such as reasoning, learning, problem-solving, perception, and decision-making.</a:t>
            </a:r>
          </a:p>
        </p:txBody>
      </p:sp>
      <p:pic>
        <p:nvPicPr>
          <p:cNvPr id="10" name="Content Placeholder 9">
            <a:extLst>
              <a:ext uri="{FF2B5EF4-FFF2-40B4-BE49-F238E27FC236}">
                <a16:creationId xmlns:a16="http://schemas.microsoft.com/office/drawing/2014/main" id="{F1E8DA44-4586-27D2-18B7-AD728C1FFADF}"/>
              </a:ext>
            </a:extLst>
          </p:cNvPr>
          <p:cNvPicPr>
            <a:picLocks noGrp="1" noChangeAspect="1"/>
          </p:cNvPicPr>
          <p:nvPr>
            <p:ph sz="half" idx="2"/>
          </p:nvPr>
        </p:nvPicPr>
        <p:blipFill rotWithShape="1">
          <a:blip r:embed="rId2"/>
          <a:srcRect l="12411" t="17372" r="5951" b="16334"/>
          <a:stretch/>
        </p:blipFill>
        <p:spPr>
          <a:xfrm>
            <a:off x="7315675" y="1507674"/>
            <a:ext cx="3888000" cy="1774372"/>
          </a:xfrm>
        </p:spPr>
      </p:pic>
      <p:sp>
        <p:nvSpPr>
          <p:cNvPr id="4" name="Title 3">
            <a:extLst>
              <a:ext uri="{FF2B5EF4-FFF2-40B4-BE49-F238E27FC236}">
                <a16:creationId xmlns:a16="http://schemas.microsoft.com/office/drawing/2014/main" id="{2B0C9E9D-DB84-2E6D-4B90-C2D692524B1E}"/>
              </a:ext>
            </a:extLst>
          </p:cNvPr>
          <p:cNvSpPr>
            <a:spLocks noGrp="1"/>
          </p:cNvSpPr>
          <p:nvPr>
            <p:ph type="title"/>
          </p:nvPr>
        </p:nvSpPr>
        <p:spPr/>
        <p:txBody>
          <a:bodyPr/>
          <a:lstStyle/>
          <a:p>
            <a:r>
              <a:rPr lang="en-US" dirty="0"/>
              <a:t>Definition and Basic Concepts</a:t>
            </a:r>
          </a:p>
        </p:txBody>
      </p:sp>
      <p:pic>
        <p:nvPicPr>
          <p:cNvPr id="8" name="Picture 7">
            <a:extLst>
              <a:ext uri="{FF2B5EF4-FFF2-40B4-BE49-F238E27FC236}">
                <a16:creationId xmlns:a16="http://schemas.microsoft.com/office/drawing/2014/main" id="{34C35C1F-ECF4-A52D-44DD-FB1CAC34AB44}"/>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12" name="Picture 11">
            <a:extLst>
              <a:ext uri="{FF2B5EF4-FFF2-40B4-BE49-F238E27FC236}">
                <a16:creationId xmlns:a16="http://schemas.microsoft.com/office/drawing/2014/main" id="{11E5100C-B1AC-E45F-434B-1EE49FFD8F1E}"/>
              </a:ext>
            </a:extLst>
          </p:cNvPr>
          <p:cNvPicPr>
            <a:picLocks noChangeAspect="1"/>
          </p:cNvPicPr>
          <p:nvPr/>
        </p:nvPicPr>
        <p:blipFill rotWithShape="1">
          <a:blip r:embed="rId4"/>
          <a:srcRect t="8213"/>
          <a:stretch/>
        </p:blipFill>
        <p:spPr>
          <a:xfrm>
            <a:off x="7315675" y="3304498"/>
            <a:ext cx="3888000" cy="2676526"/>
          </a:xfrm>
          <a:prstGeom prst="rect">
            <a:avLst/>
          </a:prstGeom>
        </p:spPr>
      </p:pic>
    </p:spTree>
    <p:extLst>
      <p:ext uri="{BB962C8B-B14F-4D97-AF65-F5344CB8AC3E}">
        <p14:creationId xmlns:p14="http://schemas.microsoft.com/office/powerpoint/2010/main" val="286834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Wingdings" panose="05000000000000000000" pitchFamily="2" charset="2"/>
              <a:buChar char="q"/>
            </a:pPr>
            <a:r>
              <a:rPr lang="en-US" sz="2400" dirty="0"/>
              <a:t>Machine Learning: A subset of AI that enables systems to learn and improve from experience without being explicitly programmed. It uses algorithms and statistical models to analyze data and identify patterns.</a:t>
            </a:r>
          </a:p>
          <a:p>
            <a:pPr algn="just">
              <a:buFont typeface="Wingdings" panose="05000000000000000000" pitchFamily="2" charset="2"/>
              <a:buChar char="q"/>
            </a:pPr>
            <a:r>
              <a:rPr lang="en-US" sz="2400" dirty="0"/>
              <a:t>Learning algorithms include Decision Tree, Random Forest, Support Vector Machine (SVM), Naive Bayes, Linear Regression, Neural Networks, etc.,</a:t>
            </a:r>
            <a:endParaRPr lang="en-US" dirty="0"/>
          </a:p>
        </p:txBody>
      </p:sp>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Definition and Basic Concepts</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8" name="Content Placeholder 4">
            <a:extLst>
              <a:ext uri="{FF2B5EF4-FFF2-40B4-BE49-F238E27FC236}">
                <a16:creationId xmlns:a16="http://schemas.microsoft.com/office/drawing/2014/main" id="{66D63195-CAD4-A340-8E5A-F836D1907D79}"/>
              </a:ext>
            </a:extLst>
          </p:cNvPr>
          <p:cNvSpPr txBox="1">
            <a:spLocks/>
          </p:cNvSpPr>
          <p:nvPr/>
        </p:nvSpPr>
        <p:spPr>
          <a:xfrm>
            <a:off x="3243943" y="1147874"/>
            <a:ext cx="5181600" cy="476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2"/>
                </a:solidFill>
              </a:rPr>
              <a:t>Key Concepts</a:t>
            </a:r>
          </a:p>
        </p:txBody>
      </p:sp>
      <p:sp>
        <p:nvSpPr>
          <p:cNvPr id="13" name="Rectangle 12">
            <a:extLst>
              <a:ext uri="{FF2B5EF4-FFF2-40B4-BE49-F238E27FC236}">
                <a16:creationId xmlns:a16="http://schemas.microsoft.com/office/drawing/2014/main" id="{1F1D390A-624E-24B9-BE33-1DC776449352}"/>
              </a:ext>
            </a:extLst>
          </p:cNvPr>
          <p:cNvSpPr/>
          <p:nvPr/>
        </p:nvSpPr>
        <p:spPr>
          <a:xfrm>
            <a:off x="6538258" y="2843777"/>
            <a:ext cx="5276617" cy="20381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Content Placeholder 14">
            <a:extLst>
              <a:ext uri="{FF2B5EF4-FFF2-40B4-BE49-F238E27FC236}">
                <a16:creationId xmlns:a16="http://schemas.microsoft.com/office/drawing/2014/main" id="{902ACF96-6355-B6A0-72AA-33EAB39C2ACA}"/>
              </a:ext>
            </a:extLst>
          </p:cNvPr>
          <p:cNvPicPr>
            <a:picLocks noGrp="1" noChangeAspect="1"/>
          </p:cNvPicPr>
          <p:nvPr>
            <p:ph sz="half" idx="2"/>
          </p:nvPr>
        </p:nvPicPr>
        <p:blipFill rotWithShape="1">
          <a:blip r:embed="rId3"/>
          <a:srcRect l="11665" t="1" b="46000"/>
          <a:stretch/>
        </p:blipFill>
        <p:spPr>
          <a:xfrm>
            <a:off x="6586776" y="2936887"/>
            <a:ext cx="5276617" cy="2016000"/>
          </a:xfrm>
        </p:spPr>
      </p:pic>
    </p:spTree>
    <p:extLst>
      <p:ext uri="{BB962C8B-B14F-4D97-AF65-F5344CB8AC3E}">
        <p14:creationId xmlns:p14="http://schemas.microsoft.com/office/powerpoint/2010/main" val="1787135261"/>
      </p:ext>
    </p:extLst>
  </p:cSld>
  <p:clrMapOvr>
    <a:masterClrMapping/>
  </p:clrMapOvr>
</p:sld>
</file>

<file path=ppt/theme/theme1.xml><?xml version="1.0" encoding="utf-8"?>
<a:theme xmlns:a="http://schemas.openxmlformats.org/drawingml/2006/main" name="2_Office Theme">
  <a:themeElements>
    <a:clrScheme name="AI for Good Summit">
      <a:dk1>
        <a:srgbClr val="000000"/>
      </a:dk1>
      <a:lt1>
        <a:srgbClr val="FFFFFF"/>
      </a:lt1>
      <a:dk2>
        <a:srgbClr val="101011"/>
      </a:dk2>
      <a:lt2>
        <a:srgbClr val="FFFFFF"/>
      </a:lt2>
      <a:accent1>
        <a:srgbClr val="1698D7"/>
      </a:accent1>
      <a:accent2>
        <a:srgbClr val="F9CC0A"/>
      </a:accent2>
      <a:accent3>
        <a:srgbClr val="1698D7"/>
      </a:accent3>
      <a:accent4>
        <a:srgbClr val="FFFFFF"/>
      </a:accent4>
      <a:accent5>
        <a:srgbClr val="5B9BD5"/>
      </a:accent5>
      <a:accent6>
        <a:srgbClr val="F9CC0A"/>
      </a:accent6>
      <a:hlink>
        <a:srgbClr val="F9CC0A"/>
      </a:hlink>
      <a:folHlink>
        <a:srgbClr val="F1C60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446e7bc8-f524-4d17-847f-03f416651072">
      <UserInfo>
        <DisplayName>Co, Chiara Kirsten</DisplayName>
        <AccountId>12</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F01DED5CBF0E2458EFEBFCFE4495879" ma:contentTypeVersion="4" ma:contentTypeDescription="Create a new document." ma:contentTypeScope="" ma:versionID="9959b31e8ff8aa66dfd24d0d3915248b">
  <xsd:schema xmlns:xsd="http://www.w3.org/2001/XMLSchema" xmlns:xs="http://www.w3.org/2001/XMLSchema" xmlns:p="http://schemas.microsoft.com/office/2006/metadata/properties" xmlns:ns2="c186c16a-6bdf-4ee1-a928-99a0bc62ca9a" xmlns:ns3="446e7bc8-f524-4d17-847f-03f416651072" targetNamespace="http://schemas.microsoft.com/office/2006/metadata/properties" ma:root="true" ma:fieldsID="317e66e68f73f93589afd63e49265652" ns2:_="" ns3:_="">
    <xsd:import namespace="c186c16a-6bdf-4ee1-a928-99a0bc62ca9a"/>
    <xsd:import namespace="446e7bc8-f524-4d17-847f-03f4166510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6c16a-6bdf-4ee1-a928-99a0bc62ca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6e7bc8-f524-4d17-847f-03f4166510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088E605-6556-0C42-8C7F-3E21BCC55128}">
  <ds:schemaRefs>
    <ds:schemaRef ds:uri="446e7bc8-f524-4d17-847f-03f416651072"/>
    <ds:schemaRef ds:uri="c186c16a-6bdf-4ee1-a928-99a0bc62ca9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67EE8EB-70CF-1A41-AE8F-3506C6BC4A0A}">
  <ds:schemaRefs>
    <ds:schemaRef ds:uri="http://schemas.microsoft.com/sharepoint/v3/contenttype/forms"/>
  </ds:schemaRefs>
</ds:datastoreItem>
</file>

<file path=customXml/itemProps3.xml><?xml version="1.0" encoding="utf-8"?>
<ds:datastoreItem xmlns:ds="http://schemas.openxmlformats.org/officeDocument/2006/customXml" ds:itemID="{C985D613-38CF-9B43-9E24-89B6C30FE11E}">
  <ds:schemaRefs>
    <ds:schemaRef ds:uri="446e7bc8-f524-4d17-847f-03f416651072"/>
    <ds:schemaRef ds:uri="c186c16a-6bdf-4ee1-a928-99a0bc62ca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5871</TotalTime>
  <Words>7453</Words>
  <Application>Microsoft Office PowerPoint</Application>
  <PresentationFormat>Widescreen</PresentationFormat>
  <Paragraphs>720</Paragraphs>
  <Slides>59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AvenirNext LT Pro Regular</vt:lpstr>
      <vt:lpstr>Calibri</vt:lpstr>
      <vt:lpstr>Satoshi-Regular</vt:lpstr>
      <vt:lpstr>Wingdings</vt:lpstr>
      <vt:lpstr>2_Office Theme</vt:lpstr>
      <vt:lpstr>Artificial Intelligence and Its Applications: Shaping the Future of Technology in Tanzania</vt:lpstr>
      <vt:lpstr>Overview of the Presentation</vt:lpstr>
      <vt:lpstr>Introduction</vt:lpstr>
      <vt:lpstr>                       About Sartify  </vt:lpstr>
      <vt:lpstr>About Sartify</vt:lpstr>
      <vt:lpstr>About Sartify </vt:lpstr>
      <vt:lpstr>Understanding Artificial Intelligence</vt:lpstr>
      <vt:lpstr>Definition and Basic Concepts</vt:lpstr>
      <vt:lpstr>Definition and Basic Concepts</vt:lpstr>
      <vt:lpstr>Definition and Basic Concepts</vt:lpstr>
      <vt:lpstr>Definition and Basic Concepts</vt:lpstr>
      <vt:lpstr>History and Evolution of AI</vt:lpstr>
      <vt:lpstr>Key Components of AI</vt:lpstr>
      <vt:lpstr>Key Components of AI</vt:lpstr>
      <vt:lpstr>AI vs NO AI Framework</vt:lpstr>
      <vt:lpstr>Current State of AI Globally </vt:lpstr>
      <vt:lpstr>Major AI Developments and Innovations</vt:lpstr>
      <vt:lpstr>Major AI Developments and Innovations</vt:lpstr>
      <vt:lpstr>Leading Countries and Companies in AI</vt:lpstr>
      <vt:lpstr>Leading Countries and Companies in AI</vt:lpstr>
      <vt:lpstr>Global Trends in AI Research and Applications</vt:lpstr>
      <vt:lpstr>AI in Tanzania: Current Landscape</vt:lpstr>
      <vt:lpstr>Existing AI Projects and Initiatives</vt:lpstr>
      <vt:lpstr>Existing AI Projects and Initiatives</vt:lpstr>
      <vt:lpstr>Existing AI Projects and Initiatives</vt:lpstr>
      <vt:lpstr>Existing AI Projects and Initiatives</vt:lpstr>
      <vt:lpstr>Government Policies and Support</vt:lpstr>
      <vt:lpstr>Government Policies and Support</vt:lpstr>
      <vt:lpstr>AI Research and Education in Tanzanian Universities</vt:lpstr>
      <vt:lpstr>Applications of AI in Tanzania</vt:lpstr>
      <vt:lpstr>                       Healthcare</vt:lpstr>
      <vt:lpstr>                               Agriculture</vt:lpstr>
      <vt:lpstr>               Education</vt:lpstr>
      <vt:lpstr>                         Finance</vt:lpstr>
      <vt:lpstr>                       Public Services</vt:lpstr>
      <vt:lpstr>Benefits of AI for Tanzanian Society</vt:lpstr>
      <vt:lpstr>Economic Growth and Job Creation</vt:lpstr>
      <vt:lpstr>Improved Quality of Life</vt:lpstr>
      <vt:lpstr>Enhanced Public Services</vt:lpstr>
      <vt:lpstr>Challenges and Ethical Considerations</vt:lpstr>
      <vt:lpstr>Data Privacy and Security</vt:lpstr>
      <vt:lpstr>Bias and Fairness in AI Algorithms</vt:lpstr>
      <vt:lpstr>Socio-Economic Disparities</vt:lpstr>
      <vt:lpstr>Regulatory and Legal Frameworks</vt:lpstr>
      <vt:lpstr>Regulatory and Legal Frameworks</vt:lpstr>
      <vt:lpstr>Strategies for Advancing AI in Tanzania</vt:lpstr>
      <vt:lpstr>Strengthening AI Education and Training</vt:lpstr>
      <vt:lpstr>Encouraging Public-Private Partnerships</vt:lpstr>
      <vt:lpstr>Investing in AI Research and Development</vt:lpstr>
      <vt:lpstr>Creating Supportive Policies and Regulations</vt:lpstr>
      <vt:lpstr>Future Outlook</vt:lpstr>
      <vt:lpstr>Potential Future Applications of AI in Tanzania</vt:lpstr>
      <vt:lpstr>Vision for the Next Decade</vt:lpstr>
      <vt:lpstr>Vision for the Next Decade</vt:lpstr>
      <vt:lpstr>Conclusion</vt:lpstr>
      <vt:lpstr>Recap</vt:lpstr>
      <vt:lpstr>Thoughts on the Role of AI in Tanzania's Future</vt:lpstr>
      <vt:lpstr>Job Opportunity</vt:lpstr>
      <vt:lpstr>Q&amp;A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Werner, Frederic</dc:creator>
  <cp:lastModifiedBy>Michael Mollel</cp:lastModifiedBy>
  <cp:revision>35</cp:revision>
  <dcterms:modified xsi:type="dcterms:W3CDTF">2024-07-31T19:46:19Z</dcterms:modified>
</cp:coreProperties>
</file>